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0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25" r:id="rId65"/>
    <p:sldId id="319" r:id="rId66"/>
    <p:sldId id="320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C0C0C0"/>
    <a:srgbClr val="DDDDDD"/>
    <a:srgbClr val="333333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 autoAdjust="0"/>
    <p:restoredTop sz="89219" autoAdjust="0"/>
  </p:normalViewPr>
  <p:slideViewPr>
    <p:cSldViewPr>
      <p:cViewPr>
        <p:scale>
          <a:sx n="100" d="100"/>
          <a:sy n="10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94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4E2E-1566-44D8-B819-47C38A71787C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142E-8734-46B7-8949-B2BC750C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7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2264833" y="3705225"/>
            <a:ext cx="99060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3323167" y="4510093"/>
            <a:ext cx="99060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1221317" y="4510093"/>
            <a:ext cx="99060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71451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3323167" y="3705225"/>
            <a:ext cx="99060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50287" y="5954718"/>
            <a:ext cx="11914716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8005233" y="1778005"/>
            <a:ext cx="3691467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114303" y="76205"/>
            <a:ext cx="11969751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52403" y="6610355"/>
            <a:ext cx="11908367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114303" y="854075"/>
            <a:ext cx="11976100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114303" y="609600"/>
            <a:ext cx="11976100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5422903" y="4497388"/>
            <a:ext cx="988484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4366684" y="5314950"/>
            <a:ext cx="99060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4377267" y="4510093"/>
            <a:ext cx="988484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2271184" y="5314950"/>
            <a:ext cx="99060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4" y="6196018"/>
            <a:ext cx="6415617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9033" y="6445250"/>
            <a:ext cx="2940051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3233" y="6445250"/>
            <a:ext cx="398780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00954" y="6445250"/>
            <a:ext cx="2940049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71453" y="4511675"/>
            <a:ext cx="98848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3569" y="2911475"/>
            <a:ext cx="1797051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2819404"/>
            <a:ext cx="80264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269068" y="3705225"/>
            <a:ext cx="992717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206371"/>
            <a:ext cx="2454292" cy="32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38130"/>
            <a:ext cx="2743200" cy="59340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38130"/>
            <a:ext cx="8026400" cy="59340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8130"/>
            <a:ext cx="8636000" cy="8683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3" y="6311905"/>
            <a:ext cx="2283884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41017" y="6323013"/>
            <a:ext cx="3081867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89021" y="6323013"/>
            <a:ext cx="2154767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8280"/>
            <a:ext cx="53848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8737604" y="6013455"/>
            <a:ext cx="3189817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127003" y="6446843"/>
            <a:ext cx="11961284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27004" y="6491288"/>
            <a:ext cx="11967633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122770" y="98425"/>
            <a:ext cx="11942233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122768" y="307980"/>
            <a:ext cx="11940117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122768" y="306388"/>
            <a:ext cx="11940117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27003" y="6723063"/>
            <a:ext cx="11969751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9194804" y="1047750"/>
            <a:ext cx="2874433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38130"/>
            <a:ext cx="8636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38280"/>
            <a:ext cx="10972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064003" y="6311905"/>
            <a:ext cx="2283884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441017" y="6323013"/>
            <a:ext cx="30818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9489021" y="6323013"/>
            <a:ext cx="215476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10993968" y="415925"/>
            <a:ext cx="713317" cy="546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10160000" y="415925"/>
            <a:ext cx="713317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9334500" y="415925"/>
            <a:ext cx="713317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5" y="6318088"/>
            <a:ext cx="1971675" cy="25717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微软雅黑"/>
          <a:ea typeface="微软雅黑"/>
          <a:cs typeface="微软雅黑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4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anyf.github.io/es-checker/index.cn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ngax.github.io/compat-table/es6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60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beljs.io/" TargetMode="External"/><Relationship Id="rId3" Type="http://schemas.openxmlformats.org/officeDocument/2006/relationships/hyperlink" Target="https://github.com/google/traceur-compile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68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.china-pub.com/5006875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s6.ruanyifeng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3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48128" y="4748483"/>
            <a:ext cx="453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李海龙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互联网技术学院 教学总监</a:t>
            </a:r>
          </a:p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北京力鼎创软科技有限公司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不存在变量提升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命令会发生”变量提升“现象，即变量可以在声明之前使用，值为</a:t>
            </a:r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命令所声明的变量一定要在声明后使用，否则报错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588217"/>
            <a:ext cx="3281349" cy="2559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2917"/>
            <a:ext cx="4255387" cy="1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暂时性死区</a:t>
            </a:r>
            <a:endParaRPr lang="en-US" altLang="zh-CN" dirty="0"/>
          </a:p>
          <a:p>
            <a:pPr lvl="1"/>
            <a:r>
              <a:rPr lang="en-US" altLang="zh-CN" dirty="0"/>
              <a:t>ES6</a:t>
            </a:r>
            <a:r>
              <a:rPr lang="zh-CN" altLang="en-US" dirty="0"/>
              <a:t>明确规定，如果区块中存在</a:t>
            </a:r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命令，这个区块对这些命令声明的变量，从一开始就形成了封闭作用域。凡是在声明之前就使用这些变量，就会报错</a:t>
            </a:r>
            <a:endParaRPr lang="en-US" altLang="zh-CN" dirty="0"/>
          </a:p>
          <a:p>
            <a:pPr lvl="1"/>
            <a:r>
              <a:rPr lang="zh-CN" altLang="en-US" dirty="0"/>
              <a:t>在代码块内，使用</a:t>
            </a:r>
            <a:r>
              <a:rPr lang="en-US" altLang="zh-CN" dirty="0"/>
              <a:t>let</a:t>
            </a:r>
            <a:r>
              <a:rPr lang="zh-CN" altLang="en-US" dirty="0"/>
              <a:t>命令声明变量之前，该变量都是不可用的。这在语法上，称为“暂时性死区”（</a:t>
            </a:r>
            <a:r>
              <a:rPr lang="en-US" altLang="zh-CN" dirty="0"/>
              <a:t>temporal dead zone</a:t>
            </a:r>
            <a:r>
              <a:rPr lang="zh-CN" altLang="en-US" dirty="0"/>
              <a:t>，简称 </a:t>
            </a:r>
            <a:r>
              <a:rPr lang="en-US" altLang="zh-CN" dirty="0"/>
              <a:t>TDZ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37112"/>
            <a:ext cx="380742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不允许重复声明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不允许在相同作用域内，重复声明同一个变量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32" y="2636912"/>
            <a:ext cx="3471180" cy="3672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4" y="2631412"/>
            <a:ext cx="3565333" cy="32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块级作用域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</a:t>
            </a:r>
            <a:r>
              <a:rPr lang="zh-CN" altLang="en-US" sz="2800" dirty="0"/>
              <a:t>命令为 </a:t>
            </a:r>
            <a:r>
              <a:rPr lang="en-US" altLang="zh-CN" sz="2800" dirty="0"/>
              <a:t>JavaScript </a:t>
            </a:r>
            <a:r>
              <a:rPr lang="zh-CN" altLang="en-US" sz="2800" dirty="0"/>
              <a:t>新增了块级作用域</a:t>
            </a:r>
            <a:endParaRPr lang="en-US" altLang="zh-CN" sz="28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允许块级作用域的任意嵌套</a:t>
            </a:r>
            <a:endParaRPr lang="en-US" altLang="zh-CN" sz="2800" dirty="0"/>
          </a:p>
          <a:p>
            <a:pPr lvl="1"/>
            <a:r>
              <a:rPr lang="zh-CN" altLang="en-US" sz="2400" dirty="0"/>
              <a:t>外层不允许访问内层定义的变量，但内层可以访问外层定义的变量</a:t>
            </a:r>
            <a:endParaRPr lang="en-US" altLang="zh-CN" sz="2400" dirty="0"/>
          </a:p>
          <a:p>
            <a:r>
              <a:rPr lang="en-US" altLang="zh-CN" sz="2800" dirty="0"/>
              <a:t>ES6 </a:t>
            </a:r>
            <a:r>
              <a:rPr lang="zh-CN" altLang="en-US" sz="2800" dirty="0"/>
              <a:t>允许在块级作用域之中声明函数。块级作用域之中，函数声明语句的行为类似于</a:t>
            </a:r>
            <a:r>
              <a:rPr lang="en-US" altLang="zh-CN" sz="2800" dirty="0"/>
              <a:t>let</a:t>
            </a:r>
            <a:r>
              <a:rPr lang="zh-CN" altLang="en-US" sz="2800" dirty="0"/>
              <a:t>，在块级作用域之外不可引用</a:t>
            </a:r>
            <a:endParaRPr lang="en-US" altLang="zh-CN" sz="2800" dirty="0"/>
          </a:p>
          <a:p>
            <a:pPr lvl="1"/>
            <a:r>
              <a:rPr lang="zh-CN" altLang="en-US" sz="2400" dirty="0"/>
              <a:t>注：此项在不同浏览器中存在不同解释方式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293096"/>
            <a:ext cx="51625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const</a:t>
            </a:r>
            <a:r>
              <a:rPr lang="zh-CN" altLang="en-US" dirty="0"/>
              <a:t>声明一个常量。一旦声明，常量的值就不能改变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一旦声明，就必须立即初始化，不能留到以后赋值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的作用域与</a:t>
            </a:r>
            <a:r>
              <a:rPr lang="en-US" altLang="zh-CN" dirty="0"/>
              <a:t>let</a:t>
            </a:r>
            <a:r>
              <a:rPr lang="zh-CN" altLang="en-US" dirty="0"/>
              <a:t>命令相同：只在声明所在的块级作用域内有效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zh-CN" altLang="en-US" dirty="0"/>
              <a:t>实际上保证的，并不是变量的值不得改动，而是变量指向的那个内存地址不得改动</a:t>
            </a:r>
            <a:endParaRPr lang="en-US" altLang="zh-CN" dirty="0"/>
          </a:p>
          <a:p>
            <a:pPr lvl="1"/>
            <a:r>
              <a:rPr lang="zh-CN" altLang="en-US" dirty="0"/>
              <a:t>对于简单类型的数据（数值、字符串、布尔值），值就保存在变量指向的那个内存地址，因此等同于常量</a:t>
            </a:r>
            <a:endParaRPr lang="en-US" altLang="zh-CN" dirty="0"/>
          </a:p>
          <a:p>
            <a:pPr lvl="1"/>
            <a:r>
              <a:rPr lang="zh-CN" altLang="en-US" dirty="0"/>
              <a:t>对于复合类型的数据（主要是对象和数组），变量指向的内存地址，保存的只是一个指针，</a:t>
            </a:r>
            <a:r>
              <a:rPr lang="en-US" altLang="zh-CN" dirty="0" err="1"/>
              <a:t>const</a:t>
            </a:r>
            <a:r>
              <a:rPr lang="zh-CN" altLang="en-US" dirty="0"/>
              <a:t>只能保证这个指针是固定的，至于它指向的数据结构是不是可变的，就完全不能控制了</a:t>
            </a:r>
          </a:p>
        </p:txBody>
      </p:sp>
    </p:spTree>
    <p:extLst>
      <p:ext uri="{BB962C8B-B14F-4D97-AF65-F5344CB8AC3E}">
        <p14:creationId xmlns:p14="http://schemas.microsoft.com/office/powerpoint/2010/main" val="356518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顶层对象的属性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顶层对象，在浏览器环境指的是</a:t>
            </a:r>
            <a:r>
              <a:rPr lang="en-US" altLang="zh-CN" dirty="0"/>
              <a:t>window</a:t>
            </a:r>
            <a:r>
              <a:rPr lang="zh-CN" altLang="en-US" dirty="0"/>
              <a:t>对象，在</a:t>
            </a:r>
            <a:r>
              <a:rPr lang="en-US" altLang="zh-CN" dirty="0"/>
              <a:t>Node</a:t>
            </a:r>
            <a:r>
              <a:rPr lang="zh-CN" altLang="en-US" dirty="0"/>
              <a:t>指的是</a:t>
            </a:r>
            <a:r>
              <a:rPr lang="en-US" altLang="zh-CN" dirty="0"/>
              <a:t>global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命令和</a:t>
            </a:r>
            <a:r>
              <a:rPr lang="en-US" altLang="zh-CN" dirty="0"/>
              <a:t>function</a:t>
            </a:r>
            <a:r>
              <a:rPr lang="zh-CN" altLang="en-US" dirty="0"/>
              <a:t>命令声明的全局变量，依旧是顶层对象的属性（与</a:t>
            </a:r>
            <a:r>
              <a:rPr lang="en-US" altLang="zh-CN" dirty="0"/>
              <a:t>ES5</a:t>
            </a:r>
            <a:r>
              <a:rPr lang="zh-CN" altLang="en-US" dirty="0"/>
              <a:t>兼容）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命令、</a:t>
            </a:r>
            <a:r>
              <a:rPr lang="en-US" altLang="zh-CN" dirty="0" err="1"/>
              <a:t>const</a:t>
            </a:r>
            <a:r>
              <a:rPr lang="zh-CN" altLang="en-US" dirty="0"/>
              <a:t>命令、</a:t>
            </a:r>
            <a:r>
              <a:rPr lang="en-US" altLang="zh-CN" dirty="0"/>
              <a:t>class</a:t>
            </a:r>
            <a:r>
              <a:rPr lang="zh-CN" altLang="en-US" dirty="0"/>
              <a:t>命令声明的全局变量，不属于顶层对象的属性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653136"/>
            <a:ext cx="3888432" cy="18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变量的解构赋值</a:t>
            </a:r>
          </a:p>
        </p:txBody>
      </p:sp>
    </p:spTree>
    <p:extLst>
      <p:ext uri="{BB962C8B-B14F-4D97-AF65-F5344CB8AC3E}">
        <p14:creationId xmlns:p14="http://schemas.microsoft.com/office/powerpoint/2010/main" val="292404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允许按照一定模式，从数组和对象中提取值，对变量进行赋值，这被称为解构（</a:t>
            </a:r>
            <a:r>
              <a:rPr lang="en-US" altLang="zh-CN" dirty="0" err="1"/>
              <a:t>Destructuring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本质上，这种写法属于“模式匹配”，只要等号两边的模式相同，左边的变量就会被赋予对应的值</a:t>
            </a:r>
            <a:endParaRPr lang="en-US" altLang="zh-CN" dirty="0"/>
          </a:p>
          <a:p>
            <a:r>
              <a:rPr lang="zh-CN" altLang="en-US" dirty="0"/>
              <a:t>如果解构不成功，变量的值就等于</a:t>
            </a:r>
            <a:r>
              <a:rPr lang="en-US" altLang="zh-CN" dirty="0"/>
              <a:t>undefined</a:t>
            </a:r>
          </a:p>
          <a:p>
            <a:r>
              <a:rPr lang="zh-CN" altLang="en-US" dirty="0"/>
              <a:t>如果等号的右边不是数组（或者严格地说，不是可遍历的结构），那么将会报错</a:t>
            </a:r>
          </a:p>
        </p:txBody>
      </p:sp>
    </p:spTree>
    <p:extLst>
      <p:ext uri="{BB962C8B-B14F-4D97-AF65-F5344CB8AC3E}">
        <p14:creationId xmlns:p14="http://schemas.microsoft.com/office/powerpoint/2010/main" val="31702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12776"/>
            <a:ext cx="4464496" cy="4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解构赋值允许指定默认值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内部使用严格相等运算符（</a:t>
            </a:r>
            <a:r>
              <a:rPr lang="en-US" altLang="zh-CN" dirty="0"/>
              <a:t>===</a:t>
            </a:r>
            <a:r>
              <a:rPr lang="zh-CN" altLang="en-US" dirty="0"/>
              <a:t>），判断一个位置是否有值。所以，如果一个数组成员不严格等于</a:t>
            </a:r>
            <a:r>
              <a:rPr lang="en-US" altLang="zh-CN" dirty="0"/>
              <a:t>undefined</a:t>
            </a:r>
            <a:r>
              <a:rPr lang="zh-CN" altLang="en-US" dirty="0"/>
              <a:t>，默认值是不会生效的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717032"/>
            <a:ext cx="5676230" cy="26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51699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对象的解构与数组有一个重要的不同</a:t>
            </a:r>
            <a:endParaRPr lang="en-US" altLang="zh-CN" dirty="0"/>
          </a:p>
          <a:p>
            <a:pPr lvl="1"/>
            <a:r>
              <a:rPr lang="zh-CN" altLang="en-US" dirty="0"/>
              <a:t>数组的元素是按次序排列的，变量的取值由它的位置决定；</a:t>
            </a:r>
            <a:endParaRPr lang="en-US" altLang="zh-CN" dirty="0"/>
          </a:p>
          <a:p>
            <a:pPr lvl="1"/>
            <a:r>
              <a:rPr lang="zh-CN" altLang="en-US" dirty="0"/>
              <a:t>对象的属性没有次序，变量必须与属性同名，才能取到正确的值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如果对象名称与变量名称不同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068960"/>
            <a:ext cx="8051800" cy="165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5373216"/>
            <a:ext cx="629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对象的解构赋值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解构也可以用于嵌套结构的对象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2856"/>
            <a:ext cx="3848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字符串也可以解构赋值。此时，字符串被转换成了一个类似数组的对象</a:t>
            </a:r>
            <a:endParaRPr lang="en-US" altLang="zh-CN" dirty="0"/>
          </a:p>
          <a:p>
            <a:r>
              <a:rPr lang="zh-CN" altLang="en-US" dirty="0"/>
              <a:t>类似数组的对象都有一个</a:t>
            </a:r>
            <a:r>
              <a:rPr lang="en-US" altLang="zh-CN" dirty="0"/>
              <a:t>length</a:t>
            </a:r>
            <a:r>
              <a:rPr lang="zh-CN" altLang="en-US" dirty="0"/>
              <a:t>属性，因此还可以对这个属性解构赋值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231956"/>
            <a:ext cx="394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数值和布尔值的解构赋值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解构赋值时，如果等号右边是数值和布尔值，则会先转为对象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无法转为对象，所以对它们进行解构赋值，都会报错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717032"/>
            <a:ext cx="6286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函数参数的解构赋值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函数的参数也可以使用解构赋值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add</a:t>
            </a:r>
            <a:r>
              <a:rPr lang="zh-CN" altLang="en-US" dirty="0"/>
              <a:t>的参数表面上是一个数组，但在传入参数的那一刻，数组参数就被解构成变量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。对于函数内部的代码来说，它们能感受到的参数就是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17032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交换变量的值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852742"/>
            <a:ext cx="3479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从函数返回多个值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538292"/>
            <a:ext cx="3797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函数参数的定义</a:t>
            </a:r>
            <a:endParaRPr lang="en-US" altLang="zh-CN" dirty="0"/>
          </a:p>
          <a:p>
            <a:pPr lvl="1"/>
            <a:r>
              <a:rPr lang="zh-CN" altLang="en-US" dirty="0"/>
              <a:t>解构赋值可以方便地将一组参数与变量名对应起来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924944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pPr lvl="1"/>
            <a:r>
              <a:rPr lang="zh-CN" altLang="en-US" dirty="0"/>
              <a:t>可以快速提取 </a:t>
            </a:r>
            <a:r>
              <a:rPr lang="en-US" altLang="zh-CN" dirty="0"/>
              <a:t>JSON </a:t>
            </a:r>
            <a:r>
              <a:rPr lang="zh-CN" altLang="en-US" dirty="0"/>
              <a:t>数据的值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80928"/>
            <a:ext cx="5219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函数参数的默认值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04864"/>
            <a:ext cx="4025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6808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4432300" cy="326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303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解构赋值应用场景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输入模块的指定方法</a:t>
            </a:r>
            <a:endParaRPr kumimoji="1" lang="en-US" altLang="zh-CN" dirty="0"/>
          </a:p>
          <a:p>
            <a:pPr lvl="1"/>
            <a:r>
              <a:rPr lang="zh-CN" altLang="en-US" dirty="0"/>
              <a:t>加载模块时，往往需要指定输入哪些方法。解构赋值使得输入语句非常清晰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3151192"/>
            <a:ext cx="7150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5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字符串的扩展</a:t>
            </a:r>
          </a:p>
        </p:txBody>
      </p:sp>
    </p:spTree>
    <p:extLst>
      <p:ext uri="{BB962C8B-B14F-4D97-AF65-F5344CB8AC3E}">
        <p14:creationId xmlns:p14="http://schemas.microsoft.com/office/powerpoint/2010/main" val="591709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字符的 </a:t>
            </a:r>
            <a:r>
              <a:rPr lang="it-IT" altLang="zh-CN" dirty="0" err="1"/>
              <a:t>Unicode</a:t>
            </a:r>
            <a:r>
              <a:rPr lang="it-IT" altLang="zh-CN" dirty="0"/>
              <a:t> </a:t>
            </a:r>
            <a:r>
              <a:rPr lang="zh-CN" altLang="it-IT" dirty="0"/>
              <a:t>表示法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允许采用</a:t>
            </a:r>
            <a:r>
              <a:rPr lang="en-US" altLang="zh-CN" dirty="0"/>
              <a:t>\</a:t>
            </a:r>
            <a:r>
              <a:rPr lang="en-US" altLang="zh-CN" dirty="0" err="1"/>
              <a:t>uxxxx</a:t>
            </a:r>
            <a:r>
              <a:rPr lang="zh-CN" altLang="en-US" dirty="0"/>
              <a:t>形式表示一个字符，其中</a:t>
            </a:r>
            <a:r>
              <a:rPr lang="en-US" altLang="zh-CN" dirty="0" err="1"/>
              <a:t>xxxx</a:t>
            </a:r>
            <a:r>
              <a:rPr lang="zh-CN" altLang="en-US" dirty="0"/>
              <a:t>表示字符的 </a:t>
            </a:r>
            <a:r>
              <a:rPr lang="en-US" altLang="zh-CN" dirty="0"/>
              <a:t>Unicode </a:t>
            </a:r>
            <a:r>
              <a:rPr lang="zh-CN" altLang="en-US" dirty="0"/>
              <a:t>码点。但是，这种表示法只限于码点在</a:t>
            </a:r>
            <a:r>
              <a:rPr lang="en-US" altLang="zh-CN" dirty="0"/>
              <a:t>\u0000~\</a:t>
            </a:r>
            <a:r>
              <a:rPr lang="en-US" altLang="zh-CN" dirty="0" err="1"/>
              <a:t>uFFFF</a:t>
            </a:r>
            <a:r>
              <a:rPr lang="zh-CN" altLang="en-US" dirty="0"/>
              <a:t>之间的字符。超出这个范围的字符，必须用两个双字节的形式表示</a:t>
            </a:r>
            <a:endParaRPr lang="en-US" altLang="zh-CN" dirty="0"/>
          </a:p>
          <a:p>
            <a:r>
              <a:rPr lang="en-US" altLang="zh-CN" dirty="0"/>
              <a:t>ES6 </a:t>
            </a:r>
            <a:r>
              <a:rPr lang="zh-CN" altLang="en-US" dirty="0"/>
              <a:t>对这一点做出了改进，只要将码点放入大括号，就能正确解读该字符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656713"/>
            <a:ext cx="4216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</a:t>
            </a:r>
            <a:r>
              <a:rPr lang="zh-CN" altLang="en-US" sz="2800" dirty="0"/>
              <a:t>内部，字符以</a:t>
            </a:r>
            <a:r>
              <a:rPr lang="en-US" altLang="zh-CN" sz="2800" dirty="0"/>
              <a:t>UTF-16</a:t>
            </a:r>
            <a:r>
              <a:rPr lang="zh-CN" altLang="en-US" sz="2800" dirty="0"/>
              <a:t>的格式储存，每个字符固定为</a:t>
            </a:r>
            <a:r>
              <a:rPr lang="en-US" altLang="zh-CN" sz="2800" dirty="0"/>
              <a:t>2</a:t>
            </a:r>
            <a:r>
              <a:rPr lang="zh-CN" altLang="en-US" sz="2800" dirty="0"/>
              <a:t>个字节。对于那些需要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个字节储存的字符（</a:t>
            </a:r>
            <a:r>
              <a:rPr lang="en-US" altLang="zh-CN" sz="2800" dirty="0"/>
              <a:t>Unicode</a:t>
            </a:r>
            <a:r>
              <a:rPr lang="zh-CN" altLang="en-US" sz="2800" dirty="0"/>
              <a:t>码点大于</a:t>
            </a:r>
            <a:r>
              <a:rPr lang="en-US" altLang="zh-CN" sz="2800" dirty="0"/>
              <a:t>0xFFFF</a:t>
            </a:r>
            <a:r>
              <a:rPr lang="zh-CN" altLang="en-US" sz="2800" dirty="0"/>
              <a:t>的字符），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会认为它们是两个字符</a:t>
            </a:r>
            <a:endParaRPr lang="en-US" altLang="zh-CN" sz="2800" dirty="0"/>
          </a:p>
          <a:p>
            <a:r>
              <a:rPr lang="en-US" altLang="zh-CN" sz="2800" dirty="0"/>
              <a:t>ES6</a:t>
            </a:r>
            <a:r>
              <a:rPr lang="zh-CN" altLang="en-US" sz="2800" dirty="0"/>
              <a:t>提供了</a:t>
            </a:r>
            <a:r>
              <a:rPr lang="en-US" altLang="zh-CN" sz="2800" dirty="0" err="1"/>
              <a:t>codePointAt</a:t>
            </a:r>
            <a:r>
              <a:rPr lang="zh-CN" altLang="en-US" sz="2800" dirty="0"/>
              <a:t>方法，能够正确处理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个字节储存的字符，返回一个字符的码点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14192"/>
            <a:ext cx="4178300" cy="196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16846"/>
            <a:ext cx="590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codePointAt</a:t>
            </a:r>
            <a:r>
              <a:rPr lang="zh-CN" altLang="en-US" dirty="0"/>
              <a:t>方法是测试一个字符由两个字节还是由四个字节组成的最简单方法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for</a:t>
            </a:r>
            <a:r>
              <a:rPr kumimoji="1" lang="mr-IN" altLang="zh-CN" dirty="0"/>
              <a:t>…</a:t>
            </a:r>
            <a:r>
              <a:rPr kumimoji="1" lang="en-US" altLang="zh-CN" dirty="0"/>
              <a:t>of</a:t>
            </a:r>
            <a:r>
              <a:rPr kumimoji="1" lang="zh-CN" altLang="en-US" dirty="0"/>
              <a:t>遍历，可以正确识别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6" y="3573016"/>
            <a:ext cx="40132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573016"/>
            <a:ext cx="5118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String.fromCodePoint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r>
              <a:rPr lang="zh-CN" altLang="en-US" dirty="0"/>
              <a:t>提供</a:t>
            </a:r>
            <a:r>
              <a:rPr lang="en-US" altLang="zh-CN" dirty="0" err="1"/>
              <a:t>String.fromCharCode</a:t>
            </a:r>
            <a:r>
              <a:rPr lang="zh-CN" altLang="en-US" dirty="0"/>
              <a:t>方法，用于从码点返回对应字符，但是这个方法不能识别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UTF-16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提供了</a:t>
            </a:r>
            <a:r>
              <a:rPr lang="en-US" altLang="zh-CN" dirty="0" err="1"/>
              <a:t>String.fromCodePoint</a:t>
            </a:r>
            <a:r>
              <a:rPr lang="zh-CN" altLang="en-US" dirty="0"/>
              <a:t>方法，可以识别大于</a:t>
            </a:r>
            <a:r>
              <a:rPr lang="en-US" altLang="zh-CN" dirty="0"/>
              <a:t>0xFFFF</a:t>
            </a:r>
            <a:r>
              <a:rPr lang="zh-CN" altLang="en-US" dirty="0"/>
              <a:t>的字符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5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字符串的遍历器接口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为字符串添加了遍历器接口，使得字符串可以被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...of</a:t>
            </a:r>
            <a:r>
              <a:rPr lang="zh-CN" altLang="en-US" dirty="0"/>
              <a:t>循环遍历，并支持</a:t>
            </a:r>
            <a:r>
              <a:rPr lang="en-US" altLang="zh-CN" dirty="0"/>
              <a:t>32</a:t>
            </a:r>
            <a:r>
              <a:rPr lang="zh-CN" altLang="en-US" dirty="0"/>
              <a:t>位字符的识别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492896"/>
            <a:ext cx="494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includes(), </a:t>
            </a:r>
            <a:r>
              <a:rPr lang="en-US" altLang="zh-CN" sz="3600" dirty="0" err="1"/>
              <a:t>startsWith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endsWith</a:t>
            </a:r>
            <a:r>
              <a:rPr lang="en-US" altLang="zh-CN" sz="3600" dirty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includes()</a:t>
            </a:r>
            <a:r>
              <a:rPr kumimoji="1" lang="zh-CN" altLang="en-US" sz="2800" dirty="0"/>
              <a:t>：返回布尔值，表示是否找到了参数字符串</a:t>
            </a:r>
          </a:p>
          <a:p>
            <a:r>
              <a:rPr kumimoji="1" lang="en-US" altLang="zh-CN" sz="2800" dirty="0" err="1"/>
              <a:t>startsWith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：返回布尔值，表示参数字符串是否在源字符串的头部</a:t>
            </a:r>
          </a:p>
          <a:p>
            <a:r>
              <a:rPr kumimoji="1" lang="en-US" altLang="zh-CN" sz="2800" dirty="0" err="1"/>
              <a:t>endsWith</a:t>
            </a:r>
            <a:r>
              <a:rPr kumimoji="1" lang="en-US" altLang="zh-CN" sz="2800" dirty="0"/>
              <a:t>()</a:t>
            </a:r>
            <a:r>
              <a:rPr kumimoji="1" lang="zh-CN" altLang="en-US" sz="2800" dirty="0"/>
              <a:t>：返回布尔值，表示参数字符串是否在源字符串的尾部</a:t>
            </a:r>
            <a:endParaRPr kumimoji="1" lang="en-US" altLang="zh-CN" sz="2800" dirty="0"/>
          </a:p>
          <a:p>
            <a:r>
              <a:rPr lang="zh-CN" altLang="en-US" sz="2800" dirty="0"/>
              <a:t>这三个方法都支持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第二个参数，表示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开始搜索的位置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140968"/>
            <a:ext cx="533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repeat</a:t>
            </a:r>
            <a:r>
              <a:rPr lang="zh-CN" altLang="en-US" dirty="0"/>
              <a:t>方法返回一个新字符串，表示将原字符串重复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 lvl="1"/>
            <a:r>
              <a:rPr lang="zh-CN" altLang="en-US" dirty="0"/>
              <a:t>参数如果是小数，会被取整</a:t>
            </a:r>
            <a:endParaRPr lang="en-US" altLang="zh-CN" dirty="0"/>
          </a:p>
          <a:p>
            <a:pPr lvl="1"/>
            <a:r>
              <a:rPr lang="zh-CN" altLang="en-US" dirty="0"/>
              <a:t>如果参数是负数或者</a:t>
            </a:r>
            <a:r>
              <a:rPr lang="en-US" altLang="zh-CN" dirty="0"/>
              <a:t>Infinity</a:t>
            </a:r>
            <a:r>
              <a:rPr lang="zh-CN" altLang="en-US" dirty="0"/>
              <a:t>，会报错</a:t>
            </a:r>
            <a:endParaRPr lang="en-US" altLang="zh-CN" dirty="0"/>
          </a:p>
          <a:p>
            <a:pPr lvl="1"/>
            <a:r>
              <a:rPr kumimoji="1" lang="zh-CN" altLang="en-US" dirty="0"/>
              <a:t>如果参数是零，则返回空字符串</a:t>
            </a:r>
            <a:r>
              <a:rPr kumimoji="1" lang="en-US" altLang="zh-CN" dirty="0"/>
              <a:t>””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3645024"/>
            <a:ext cx="4248472" cy="2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ECMAScript 6.0</a:t>
            </a:r>
            <a:r>
              <a:rPr lang="zh-CN" altLang="en-US" dirty="0"/>
              <a:t>（简称 </a:t>
            </a:r>
            <a:r>
              <a:rPr lang="en-US" altLang="zh-CN" dirty="0"/>
              <a:t>ES 6</a:t>
            </a:r>
            <a:r>
              <a:rPr lang="zh-CN" altLang="en-US" dirty="0"/>
              <a:t>，又称</a:t>
            </a:r>
            <a:r>
              <a:rPr lang="en-US" altLang="zh-CN" dirty="0"/>
              <a:t>ECMAScript 2015</a:t>
            </a:r>
            <a:r>
              <a:rPr lang="zh-CN" altLang="en-US" dirty="0"/>
              <a:t>、</a:t>
            </a:r>
            <a:r>
              <a:rPr lang="en-US" altLang="zh-CN" dirty="0"/>
              <a:t> ES 2015</a:t>
            </a:r>
            <a:r>
              <a:rPr lang="zh-CN" altLang="en-US" dirty="0"/>
              <a:t>）是 </a:t>
            </a:r>
            <a:r>
              <a:rPr lang="en-US" altLang="zh-CN" dirty="0"/>
              <a:t>JavaScript </a:t>
            </a:r>
            <a:r>
              <a:rPr lang="zh-CN" altLang="en-US" dirty="0"/>
              <a:t>语言的下一代标准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的目标，是使得 </a:t>
            </a:r>
            <a:r>
              <a:rPr lang="en-US" altLang="zh-CN" dirty="0"/>
              <a:t>JavaScript </a:t>
            </a:r>
            <a:r>
              <a:rPr lang="zh-CN" altLang="en-US" dirty="0"/>
              <a:t>语言可以用来编写复杂的大型应用程序，成为企业级开发语言</a:t>
            </a:r>
          </a:p>
        </p:txBody>
      </p:sp>
    </p:spTree>
    <p:extLst>
      <p:ext uri="{BB962C8B-B14F-4D97-AF65-F5344CB8AC3E}">
        <p14:creationId xmlns:p14="http://schemas.microsoft.com/office/powerpoint/2010/main" val="13035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模板字符串（</a:t>
            </a:r>
            <a:r>
              <a:rPr lang="en-US" altLang="zh-CN" dirty="0"/>
              <a:t>template string</a:t>
            </a:r>
            <a:r>
              <a:rPr lang="zh-CN" altLang="en-US" dirty="0"/>
              <a:t>）是增强版的字符串，用反引号（</a:t>
            </a:r>
            <a:r>
              <a:rPr lang="en-US" altLang="zh-CN" dirty="0"/>
              <a:t>`</a:t>
            </a:r>
            <a:r>
              <a:rPr lang="zh-CN" altLang="en-US" dirty="0"/>
              <a:t>）标识。它可以当作普通字符串使用，也可以用来定义多行字符串，或者在字符串中嵌入变量</a:t>
            </a:r>
            <a:endParaRPr lang="en-US" altLang="zh-CN" dirty="0"/>
          </a:p>
          <a:p>
            <a:pPr lvl="1"/>
            <a:r>
              <a:rPr lang="zh-CN" altLang="en-US" dirty="0"/>
              <a:t>如果在模板字符串中需要使用反引号，则前面要用反斜杠转义</a:t>
            </a:r>
            <a:endParaRPr lang="en-US" altLang="zh-CN" dirty="0"/>
          </a:p>
          <a:p>
            <a:pPr lvl="1"/>
            <a:r>
              <a:rPr lang="zh-CN" altLang="en-US" dirty="0"/>
              <a:t>如果使用模板字符串表示多行字符串，所有的空格和缩进都会被保留在输出之中</a:t>
            </a:r>
            <a:endParaRPr lang="en-US" altLang="zh-CN" dirty="0"/>
          </a:p>
          <a:p>
            <a:pPr lvl="1"/>
            <a:r>
              <a:rPr lang="zh-CN" altLang="en-US" dirty="0"/>
              <a:t>大括号内部可以放入任意的</a:t>
            </a:r>
            <a:r>
              <a:rPr lang="en-US" altLang="zh-CN" dirty="0"/>
              <a:t>JavaScript</a:t>
            </a:r>
            <a:r>
              <a:rPr lang="zh-CN" altLang="en-US" dirty="0"/>
              <a:t>表达式，可以进行运算，以及引用对象属性</a:t>
            </a:r>
            <a:endParaRPr lang="en-US" altLang="zh-CN" dirty="0"/>
          </a:p>
          <a:p>
            <a:pPr lvl="1"/>
            <a:r>
              <a:rPr lang="zh-CN" altLang="en-US" dirty="0"/>
              <a:t>模板字符串之中还能调用函数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47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34E89A-F3F4-46A8-92F8-5D0A749F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556792"/>
            <a:ext cx="5816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1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4B8FD6-5ADD-4A08-A418-173826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096D353-68DE-457D-B1D1-B0B7DEAA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模板字符串甚至还能嵌套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836712"/>
            <a:ext cx="4762500" cy="546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4" y="3805242"/>
            <a:ext cx="238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7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模板字符串的功能，不仅仅是上面这些。它可以紧跟在一个函数名后面，该函数将被调用来处理这个模板字符串。这被称为“标签模板”功能（</a:t>
            </a:r>
            <a:r>
              <a:rPr lang="en-US" altLang="zh-CN" dirty="0"/>
              <a:t>tagged template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标签模板其实不是模板，而是函数调用的一种特殊形式。“标签”指的就是函数，紧跟在后面的模板字符串就是它的参数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4437112"/>
            <a:ext cx="396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如果模板字符里面有变量，就不是简单的调用了，而是会将模板字符串先处理成多个参数，再调用函数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AAE1570-ACBC-476A-8822-59569F13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564904"/>
            <a:ext cx="4550906" cy="4032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15DFBE3-BB4F-4290-8262-7C6ED150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509120"/>
            <a:ext cx="2133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4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41A2D5-CDA4-4CF5-BB46-E7ACB1D2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9B3381-C19E-410C-BFB3-7DF6C3D0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String.raw</a:t>
            </a:r>
            <a:r>
              <a:rPr lang="zh-CN" altLang="en-US" dirty="0"/>
              <a:t>方法，往往用来充当模板字符串的处理函数，返回一个斜杠都被转义（即斜杠前面再加一个斜杠）的字符串，对应于替换变量后的模板字符串</a:t>
            </a:r>
            <a:endParaRPr lang="en-US" altLang="zh-CN" dirty="0"/>
          </a:p>
          <a:p>
            <a:r>
              <a:rPr lang="zh-CN" altLang="en-US" dirty="0"/>
              <a:t>如果原字符串的斜杠已经转义，那么</a:t>
            </a:r>
            <a:r>
              <a:rPr lang="en-US" altLang="zh-CN" dirty="0" err="1"/>
              <a:t>String.raw</a:t>
            </a:r>
            <a:r>
              <a:rPr lang="zh-CN" altLang="en-US" dirty="0"/>
              <a:t>不会做任何处理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378315-8CAE-41FE-B1B8-BDA1CDC1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645024"/>
            <a:ext cx="3419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C5D9E4B5-58AD-40A3-BD23-245CCB1BA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E1B3489-3207-4BDB-93D7-A07989A1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正则表达式扩展</a:t>
            </a:r>
          </a:p>
        </p:txBody>
      </p:sp>
    </p:spTree>
    <p:extLst>
      <p:ext uri="{BB962C8B-B14F-4D97-AF65-F5344CB8AC3E}">
        <p14:creationId xmlns:p14="http://schemas.microsoft.com/office/powerpoint/2010/main" val="44639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D1B744-82FA-44D6-B410-A651465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D9731CE-3E9F-4719-96A5-C9A843B9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RegExp</a:t>
            </a:r>
            <a:r>
              <a:rPr lang="zh-CN" altLang="en-US" dirty="0"/>
              <a:t>构造函数的参数有两种情况</a:t>
            </a:r>
            <a:endParaRPr lang="en-US" altLang="zh-CN" dirty="0"/>
          </a:p>
          <a:p>
            <a:pPr lvl="1"/>
            <a:r>
              <a:rPr lang="zh-CN" altLang="en-US" dirty="0"/>
              <a:t>参数是字符串，这时第二个参数表示正则表达式的修饰符（</a:t>
            </a:r>
            <a:r>
              <a:rPr lang="en-US" altLang="zh-CN" dirty="0"/>
              <a:t>flag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18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第二种情况是，参数是一个正则表示式，这时会返回一个原有正则表达式的拷贝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ES5</a:t>
            </a:r>
            <a:r>
              <a:rPr lang="zh-CN" altLang="en-US" dirty="0"/>
              <a:t>不允许此时使用第二个参数，添加修饰符，否则会报错</a:t>
            </a:r>
            <a:endParaRPr lang="en-US" altLang="zh-CN" dirty="0"/>
          </a:p>
          <a:p>
            <a:pPr lvl="2"/>
            <a:r>
              <a:rPr lang="en-US" altLang="zh-CN" dirty="0"/>
              <a:t>ES6</a:t>
            </a:r>
            <a:r>
              <a:rPr lang="zh-CN" altLang="en-US" dirty="0"/>
              <a:t>中如果</a:t>
            </a:r>
            <a:r>
              <a:rPr lang="en-US" altLang="zh-CN" dirty="0" err="1"/>
              <a:t>RegExp</a:t>
            </a:r>
            <a:r>
              <a:rPr lang="zh-CN" altLang="en-US" dirty="0"/>
              <a:t>构造函数第一个参数是一个正则对象，那么可以使用第二个参数指定修饰符。而且，返回的正则表达式会忽略原有的正则表达式的修饰符，只使用新指定的修饰符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639CE46-1BD4-4165-A67F-E1092B40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70485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970D92C-2795-43D4-8E4F-9C16F251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77" y="4014497"/>
            <a:ext cx="7086600" cy="38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77A4E57-8A99-4F35-A10A-CDBD660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6091184"/>
            <a:ext cx="8201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3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41EC3C-1FB0-44E0-8097-8C9CEB46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字符串的正则方法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2471C89-A583-4D57-B7D3-F4A23FF8E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字符串对象共有</a:t>
            </a:r>
            <a:r>
              <a:rPr lang="en-US" altLang="zh-CN" dirty="0"/>
              <a:t>4</a:t>
            </a:r>
            <a:r>
              <a:rPr lang="zh-CN" altLang="en-US" dirty="0"/>
              <a:t>个方法，可以使用正则表达式。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将这</a:t>
            </a:r>
            <a:r>
              <a:rPr lang="en-US" altLang="zh-CN" dirty="0"/>
              <a:t>4</a:t>
            </a:r>
            <a:r>
              <a:rPr lang="zh-CN" altLang="en-US" dirty="0"/>
              <a:t>个方法，在语言内部全部调用</a:t>
            </a:r>
            <a:r>
              <a:rPr lang="en-US" altLang="zh-CN" dirty="0" err="1"/>
              <a:t>RegExp</a:t>
            </a:r>
            <a:r>
              <a:rPr lang="zh-CN" altLang="en-US" dirty="0"/>
              <a:t>的实例方法，从而做到所有与正则相关的方法，全都定义在</a:t>
            </a:r>
            <a:r>
              <a:rPr lang="en-US" altLang="zh-CN" dirty="0" err="1"/>
              <a:t>RegExp</a:t>
            </a:r>
            <a:r>
              <a:rPr lang="zh-CN" altLang="en-US" dirty="0"/>
              <a:t>对象上</a:t>
            </a:r>
            <a:endParaRPr lang="en-US" altLang="zh-CN" dirty="0"/>
          </a:p>
          <a:p>
            <a:pPr lvl="1"/>
            <a:r>
              <a:rPr lang="en-US" altLang="zh-CN" sz="2400" dirty="0" err="1"/>
              <a:t>String.prototype.match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Symbol.match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String.prototype.replace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Symbol.replace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String.prototype.search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Symbol.search</a:t>
            </a:r>
            <a:r>
              <a:rPr lang="en-US" altLang="zh-CN" sz="2400" dirty="0"/>
              <a:t>]</a:t>
            </a:r>
          </a:p>
          <a:p>
            <a:pPr lvl="1"/>
            <a:r>
              <a:rPr lang="en-US" altLang="zh-CN" sz="2400" dirty="0" err="1"/>
              <a:t>String.prototype.split</a:t>
            </a:r>
            <a:r>
              <a:rPr lang="en-US" altLang="zh-CN" sz="2400" dirty="0"/>
              <a:t> </a:t>
            </a:r>
            <a:r>
              <a:rPr lang="zh-CN" altLang="en-US" sz="2400" dirty="0"/>
              <a:t>调用 </a:t>
            </a:r>
            <a:r>
              <a:rPr lang="en-US" altLang="zh-CN" sz="2400" dirty="0" err="1"/>
              <a:t>RegExp.prototype</a:t>
            </a:r>
            <a:r>
              <a:rPr lang="en-US" altLang="zh-CN" sz="2400" dirty="0"/>
              <a:t>[</a:t>
            </a:r>
            <a:r>
              <a:rPr lang="en-US" altLang="zh-CN" sz="2400" dirty="0" err="1"/>
              <a:t>Symbol.split</a:t>
            </a:r>
            <a:r>
              <a:rPr lang="en-US" altLang="zh-CN" sz="2400" dirty="0"/>
              <a:t>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621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0DD655-E132-42BB-8695-875AE31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829774-ADC0-475A-AF14-E94F6D04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6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ES6</a:t>
            </a:r>
            <a:r>
              <a:rPr lang="zh-CN" altLang="en-US" dirty="0"/>
              <a:t>的浏览器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Microsoft Edge</a:t>
            </a:r>
          </a:p>
          <a:p>
            <a:r>
              <a:rPr lang="en-US" altLang="zh-CN" dirty="0"/>
              <a:t>Chrome</a:t>
            </a:r>
          </a:p>
          <a:p>
            <a:r>
              <a:rPr lang="en-US" altLang="zh-CN" dirty="0" err="1"/>
              <a:t>FireFox</a:t>
            </a:r>
            <a:endParaRPr lang="en-US" altLang="zh-CN" dirty="0"/>
          </a:p>
          <a:p>
            <a:r>
              <a:rPr lang="en-US" altLang="zh-CN" dirty="0"/>
              <a:t>Opera</a:t>
            </a:r>
          </a:p>
          <a:p>
            <a:r>
              <a:rPr lang="en-US" altLang="zh-CN" dirty="0"/>
              <a:t>Safari</a:t>
            </a:r>
          </a:p>
          <a:p>
            <a:r>
              <a:rPr lang="en-US" altLang="zh-CN" dirty="0" err="1"/>
              <a:t>Webkit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179" y="140575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浏览器支持情况：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http://kangax.github.io/compat-table/es6/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浏览器支持检测：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http://ruanyf.github.io/es-checker/index.cn.html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403789"/>
            <a:ext cx="4668763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EF55B29A-E34F-4159-990E-82ED64823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9ECA302-B040-4A1C-AC95-1327C0991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数值的扩展</a:t>
            </a:r>
          </a:p>
        </p:txBody>
      </p:sp>
    </p:spTree>
    <p:extLst>
      <p:ext uri="{BB962C8B-B14F-4D97-AF65-F5344CB8AC3E}">
        <p14:creationId xmlns:p14="http://schemas.microsoft.com/office/powerpoint/2010/main" val="1760606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FB0DCB-AF71-4D56-BE25-FC4F5C08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二进制和八进制表示法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5837AA-5403-4C87-A134-B4C34FEB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进制表示</a:t>
            </a:r>
            <a:endParaRPr lang="en-US" altLang="zh-CN" dirty="0"/>
          </a:p>
          <a:p>
            <a:pPr lvl="1"/>
            <a:r>
              <a:rPr lang="zh-CN" altLang="en-US" dirty="0"/>
              <a:t>默认数值型为十进制</a:t>
            </a:r>
            <a:endParaRPr lang="en-US" altLang="zh-CN" dirty="0"/>
          </a:p>
          <a:p>
            <a:pPr lvl="1"/>
            <a:r>
              <a:rPr lang="zh-CN" altLang="en-US" dirty="0"/>
              <a:t>二进制以</a:t>
            </a:r>
            <a:r>
              <a:rPr lang="en-US" altLang="zh-CN" dirty="0"/>
              <a:t>0b</a:t>
            </a:r>
            <a:r>
              <a:rPr lang="zh-CN" altLang="en-US" dirty="0"/>
              <a:t>、</a:t>
            </a:r>
            <a:r>
              <a:rPr lang="en-US" altLang="zh-CN" dirty="0"/>
              <a:t>0B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八进制以</a:t>
            </a:r>
            <a:r>
              <a:rPr lang="en-US" altLang="zh-CN" dirty="0"/>
              <a:t>0o</a:t>
            </a:r>
            <a:r>
              <a:rPr lang="zh-CN" altLang="en-US" dirty="0"/>
              <a:t>、</a:t>
            </a:r>
            <a:r>
              <a:rPr lang="en-US" altLang="zh-CN" dirty="0"/>
              <a:t>0O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1"/>
            <a:r>
              <a:rPr lang="zh-CN" altLang="en-US" dirty="0"/>
              <a:t>十六进制以</a:t>
            </a:r>
            <a:r>
              <a:rPr lang="en-US" altLang="zh-CN" dirty="0"/>
              <a:t>0x</a:t>
            </a:r>
            <a:r>
              <a:rPr lang="zh-CN" altLang="en-US" dirty="0"/>
              <a:t>、</a:t>
            </a:r>
            <a:r>
              <a:rPr lang="en-US" altLang="zh-CN" dirty="0"/>
              <a:t>0X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方法可将二、八、十六进制字符串转换为十进制数值</a:t>
            </a:r>
          </a:p>
        </p:txBody>
      </p:sp>
    </p:spTree>
    <p:extLst>
      <p:ext uri="{BB962C8B-B14F-4D97-AF65-F5344CB8AC3E}">
        <p14:creationId xmlns:p14="http://schemas.microsoft.com/office/powerpoint/2010/main" val="119617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2BE2A-95EF-47B5-AA95-B424DC2F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/>
              <a:t>Number.isFinite</a:t>
            </a:r>
            <a:r>
              <a:rPr lang="en-US" altLang="zh-CN" sz="3600" dirty="0"/>
              <a:t>(), </a:t>
            </a:r>
            <a:r>
              <a:rPr lang="en-US" altLang="zh-CN" sz="3600" dirty="0" err="1"/>
              <a:t>Number.isNaN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1B4D99E-782C-418E-AE2F-3316329B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用来检查一个数值是否为有限的（</a:t>
            </a:r>
            <a:r>
              <a:rPr lang="en-US" altLang="zh-CN" sz="2400" dirty="0"/>
              <a:t>finite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用来检查一个值是否为</a:t>
            </a:r>
            <a:r>
              <a:rPr lang="en-US" altLang="zh-CN" sz="2400" dirty="0" err="1"/>
              <a:t>NaN</a:t>
            </a:r>
            <a:endParaRPr lang="en-US" altLang="zh-CN" sz="2400" dirty="0"/>
          </a:p>
          <a:p>
            <a:r>
              <a:rPr lang="zh-CN" altLang="en-US" sz="2400" dirty="0"/>
              <a:t>它们与传统的全局方法</a:t>
            </a:r>
            <a:r>
              <a:rPr lang="en-US" altLang="zh-CN" sz="2400" dirty="0" err="1"/>
              <a:t>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isNaN</a:t>
            </a:r>
            <a:r>
              <a:rPr lang="en-US" altLang="zh-CN" sz="2400" dirty="0"/>
              <a:t>()</a:t>
            </a:r>
            <a:r>
              <a:rPr lang="zh-CN" altLang="en-US" sz="2400" dirty="0"/>
              <a:t>的区别在于，传统方法先调用</a:t>
            </a:r>
            <a:r>
              <a:rPr lang="en-US" altLang="zh-CN" sz="2400" dirty="0"/>
              <a:t>Number()</a:t>
            </a:r>
            <a:r>
              <a:rPr lang="zh-CN" altLang="en-US" sz="2400" dirty="0"/>
              <a:t>将非数值的值转为数值，再进行判断，而这两个新方法只对数值有效，</a:t>
            </a:r>
            <a:r>
              <a:rPr lang="en-US" altLang="zh-CN" sz="2400" dirty="0" err="1"/>
              <a:t>Number.isFinite</a:t>
            </a:r>
            <a:r>
              <a:rPr lang="en-US" altLang="zh-CN" sz="2400" dirty="0"/>
              <a:t>()</a:t>
            </a:r>
            <a:r>
              <a:rPr lang="zh-CN" altLang="en-US" sz="2400" dirty="0"/>
              <a:t>对于非数值一律返回</a:t>
            </a:r>
            <a:r>
              <a:rPr lang="en-US" altLang="zh-CN" sz="2400" dirty="0"/>
              <a:t>false, </a:t>
            </a:r>
            <a:r>
              <a:rPr lang="en-US" altLang="zh-CN" sz="2400" dirty="0" err="1"/>
              <a:t>Number.isNaN</a:t>
            </a:r>
            <a:r>
              <a:rPr lang="en-US" altLang="zh-CN" sz="2400" dirty="0"/>
              <a:t>()</a:t>
            </a:r>
            <a:r>
              <a:rPr lang="zh-CN" altLang="en-US" sz="2400" dirty="0"/>
              <a:t>只有对于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才返回</a:t>
            </a:r>
            <a:r>
              <a:rPr lang="en-US" altLang="zh-CN" sz="2400" dirty="0"/>
              <a:t>true</a:t>
            </a:r>
            <a:r>
              <a:rPr lang="zh-CN" altLang="en-US" sz="2400" dirty="0"/>
              <a:t>，非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一律返回</a:t>
            </a:r>
            <a:r>
              <a:rPr lang="en-US" altLang="zh-CN" sz="2400" dirty="0"/>
              <a:t>false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EB8B612-37E3-4E2F-BFA0-17270056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80" y="3933056"/>
            <a:ext cx="3781425" cy="1962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CB263C3-D04C-4B17-973B-A21B684F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30" y="3918570"/>
            <a:ext cx="38766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0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C6BC07-44EC-40A0-A4B2-74B36F1D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Number.parseInt</a:t>
            </a:r>
            <a:r>
              <a:rPr lang="en-US" altLang="zh-CN" sz="3200" dirty="0"/>
              <a:t>(), </a:t>
            </a:r>
            <a:r>
              <a:rPr lang="en-US" altLang="zh-CN" sz="3200" dirty="0" err="1"/>
              <a:t>Number.parseFloat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9573A92-61B7-45B8-8531-938459C6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将全局方法</a:t>
            </a:r>
            <a:r>
              <a:rPr lang="en-US" altLang="zh-CN" dirty="0" err="1"/>
              <a:t>parseInt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parseFloat</a:t>
            </a:r>
            <a:r>
              <a:rPr lang="en-US" altLang="zh-CN" dirty="0"/>
              <a:t>()</a:t>
            </a:r>
            <a:r>
              <a:rPr lang="zh-CN" altLang="en-US" dirty="0"/>
              <a:t>，移植到</a:t>
            </a:r>
            <a:r>
              <a:rPr lang="en-US" altLang="zh-CN" dirty="0"/>
              <a:t>Number</a:t>
            </a:r>
            <a:r>
              <a:rPr lang="zh-CN" altLang="en-US" dirty="0"/>
              <a:t>对象上面，行为完全保持不变</a:t>
            </a:r>
            <a:endParaRPr lang="en-US" altLang="zh-CN" dirty="0"/>
          </a:p>
          <a:p>
            <a:r>
              <a:rPr lang="zh-CN" altLang="en-US" dirty="0"/>
              <a:t>这样做的目的，是逐步减少全局性方法，使得语言逐步模块化</a:t>
            </a:r>
          </a:p>
        </p:txBody>
      </p:sp>
    </p:spTree>
    <p:extLst>
      <p:ext uri="{BB962C8B-B14F-4D97-AF65-F5344CB8AC3E}">
        <p14:creationId xmlns:p14="http://schemas.microsoft.com/office/powerpoint/2010/main" val="1493014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60E371-D2AE-4B52-BE47-F38C417E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A77C0E-3925-433C-B881-1BD8163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Number.isInteger</a:t>
            </a:r>
            <a:r>
              <a:rPr lang="en-US" altLang="zh-CN" dirty="0"/>
              <a:t>()</a:t>
            </a:r>
            <a:r>
              <a:rPr lang="zh-CN" altLang="en-US" dirty="0"/>
              <a:t>用来判断一个值是否为整数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内部，整数和浮点数是同样的储存方法，所以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3.0</a:t>
            </a:r>
            <a:r>
              <a:rPr lang="zh-CN" altLang="en-US" dirty="0"/>
              <a:t>被视为同一个值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424476E-3539-40FA-93BF-0E839589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284984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5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09063D8-AF68-47E3-80D8-D7870DAD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Number.EPSILON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238247D-D416-483B-8322-076149D4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在</a:t>
            </a:r>
            <a:r>
              <a:rPr lang="en-US" altLang="zh-CN" dirty="0"/>
              <a:t>Number</a:t>
            </a:r>
            <a:r>
              <a:rPr lang="zh-CN" altLang="en-US" dirty="0"/>
              <a:t>对象上面，新增一个极小的常量</a:t>
            </a:r>
            <a:r>
              <a:rPr lang="en-US" altLang="zh-CN" dirty="0" err="1"/>
              <a:t>Number.EPSILON</a:t>
            </a:r>
            <a:endParaRPr lang="en-US" altLang="zh-CN" dirty="0"/>
          </a:p>
          <a:p>
            <a:r>
              <a:rPr lang="zh-CN" altLang="en-US" dirty="0"/>
              <a:t>由于浮点数计算是不精确的，引入一个这么小的量的目的，在于为浮点数计算，设置一个误差范围。</a:t>
            </a:r>
          </a:p>
        </p:txBody>
      </p:sp>
    </p:spTree>
    <p:extLst>
      <p:ext uri="{BB962C8B-B14F-4D97-AF65-F5344CB8AC3E}">
        <p14:creationId xmlns:p14="http://schemas.microsoft.com/office/powerpoint/2010/main" val="4093099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CA523E-FA02-4DED-B016-4F64D927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安全整数和</a:t>
            </a:r>
            <a:r>
              <a:rPr lang="en-US" altLang="zh-CN" sz="3600" dirty="0" err="1"/>
              <a:t>Number.isSafeInteger</a:t>
            </a:r>
            <a:r>
              <a:rPr lang="en-US" altLang="zh-CN" sz="3600" dirty="0"/>
              <a:t>()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C09500-1934-40AC-9A41-81314C1A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avaScript</a:t>
            </a:r>
            <a:r>
              <a:rPr lang="zh-CN" altLang="en-US" dirty="0"/>
              <a:t>能够准确表示的整数范围在</a:t>
            </a:r>
            <a:r>
              <a:rPr lang="en-US" altLang="zh-CN" dirty="0"/>
              <a:t>-2^53</a:t>
            </a:r>
            <a:r>
              <a:rPr lang="zh-CN" altLang="en-US" dirty="0"/>
              <a:t>到</a:t>
            </a:r>
            <a:r>
              <a:rPr lang="en-US" altLang="zh-CN" dirty="0"/>
              <a:t>2^53</a:t>
            </a:r>
            <a:r>
              <a:rPr lang="zh-CN" altLang="en-US" dirty="0"/>
              <a:t>之间（不含两个端点），超过这个范围，无法精确表示这个值</a:t>
            </a:r>
            <a:endParaRPr lang="en-US" altLang="zh-CN" dirty="0"/>
          </a:p>
          <a:p>
            <a:r>
              <a:rPr lang="en-US" altLang="zh-CN" dirty="0"/>
              <a:t>ES6</a:t>
            </a:r>
            <a:r>
              <a:rPr lang="zh-CN" altLang="en-US" dirty="0"/>
              <a:t>引入了</a:t>
            </a:r>
            <a:r>
              <a:rPr lang="en-US" altLang="zh-CN" dirty="0" err="1"/>
              <a:t>Number.MAX_SAFE_INTEGER</a:t>
            </a:r>
            <a:r>
              <a:rPr lang="zh-CN" altLang="en-US" dirty="0"/>
              <a:t>和</a:t>
            </a:r>
            <a:r>
              <a:rPr lang="en-US" altLang="zh-CN" dirty="0" err="1"/>
              <a:t>Number.MIN_SAFE_INTEGER</a:t>
            </a:r>
            <a:r>
              <a:rPr lang="zh-CN" altLang="en-US" dirty="0"/>
              <a:t>这两个常量，用来表示这个范围的上下限</a:t>
            </a:r>
            <a:endParaRPr lang="en-US" altLang="zh-CN" dirty="0"/>
          </a:p>
          <a:p>
            <a:r>
              <a:rPr lang="en-US" altLang="zh-CN" dirty="0" err="1"/>
              <a:t>Number.isSafeInteger</a:t>
            </a:r>
            <a:r>
              <a:rPr lang="en-US" altLang="zh-CN" dirty="0"/>
              <a:t>()</a:t>
            </a:r>
            <a:r>
              <a:rPr lang="zh-CN" altLang="en-US" dirty="0"/>
              <a:t>则是用来判断一个整数是否落在这个范围之内</a:t>
            </a:r>
            <a:endParaRPr lang="en-US" altLang="zh-CN" dirty="0"/>
          </a:p>
          <a:p>
            <a:r>
              <a:rPr lang="zh-CN" altLang="en-US" dirty="0"/>
              <a:t>验证运算结果是否落在安全整数的范围内，不要只验证运算结果，而要同时验证参与运算的每个值</a:t>
            </a:r>
          </a:p>
        </p:txBody>
      </p:sp>
    </p:spTree>
    <p:extLst>
      <p:ext uri="{BB962C8B-B14F-4D97-AF65-F5344CB8AC3E}">
        <p14:creationId xmlns:p14="http://schemas.microsoft.com/office/powerpoint/2010/main" val="615343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069030-F852-4732-89DA-0E681BCF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</a:t>
            </a:r>
            <a:r>
              <a:rPr lang="zh-CN" altLang="en-US" dirty="0" smtClean="0"/>
              <a:t>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44EA7D0-3F88-4F82-A923-FB0A900A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对象上新增了</a:t>
            </a:r>
            <a:r>
              <a:rPr lang="en-US" altLang="zh-CN" sz="2800" dirty="0"/>
              <a:t>17</a:t>
            </a:r>
            <a:r>
              <a:rPr lang="zh-CN" altLang="en-US" sz="2800" dirty="0"/>
              <a:t>个与数学相关的方法。所有这些方法都是静态方法，只能在</a:t>
            </a:r>
            <a:r>
              <a:rPr lang="en-US" altLang="zh-CN" sz="2800" dirty="0"/>
              <a:t>Math</a:t>
            </a:r>
            <a:r>
              <a:rPr lang="zh-CN" altLang="en-US" sz="2800" dirty="0"/>
              <a:t>对象上调</a:t>
            </a:r>
            <a:r>
              <a:rPr lang="zh-CN" altLang="en-US" sz="2800" dirty="0" smtClean="0"/>
              <a:t>用</a:t>
            </a:r>
            <a:endParaRPr lang="en-US" altLang="zh-CN" sz="2800" dirty="0" smtClean="0"/>
          </a:p>
          <a:p>
            <a:r>
              <a:rPr lang="en-US" altLang="zh-CN" sz="2800" dirty="0" err="1"/>
              <a:t>Math.trunc</a:t>
            </a:r>
            <a:r>
              <a:rPr lang="zh-CN" altLang="en-US" sz="2800" dirty="0"/>
              <a:t>方法用于去除一个数的小数部分，返回整数</a:t>
            </a:r>
            <a:r>
              <a:rPr lang="zh-CN" altLang="en-US" sz="2800" dirty="0" smtClean="0"/>
              <a:t>部分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对于非数值，</a:t>
            </a:r>
            <a:r>
              <a:rPr lang="en-US" altLang="zh-CN" sz="2400" dirty="0" err="1"/>
              <a:t>Math.trunc</a:t>
            </a:r>
            <a:r>
              <a:rPr lang="zh-CN" altLang="en-US" sz="2400" dirty="0"/>
              <a:t>内部使用</a:t>
            </a:r>
            <a:r>
              <a:rPr lang="en-US" altLang="zh-CN" sz="2400" dirty="0"/>
              <a:t>Number</a:t>
            </a:r>
            <a:r>
              <a:rPr lang="zh-CN" altLang="en-US" sz="2400" dirty="0"/>
              <a:t>方法将其先转为</a:t>
            </a:r>
            <a:r>
              <a:rPr lang="zh-CN" altLang="en-US" sz="2400" dirty="0" smtClean="0"/>
              <a:t>数值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对于空值和无法截取整数的值，返回</a:t>
            </a:r>
            <a:r>
              <a:rPr lang="en-US" altLang="zh-CN" sz="2400" dirty="0" err="1"/>
              <a:t>NaN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4149080"/>
            <a:ext cx="3048000" cy="1384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104630"/>
            <a:ext cx="3314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Math.sign</a:t>
            </a:r>
            <a:r>
              <a:rPr lang="zh-CN" altLang="en-US" dirty="0"/>
              <a:t>方法用来判断一个数到底是正数、负数、还是</a:t>
            </a:r>
            <a:r>
              <a:rPr lang="zh-CN" altLang="en-US" dirty="0" smtClean="0"/>
              <a:t>零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参数为正数，返回</a:t>
            </a:r>
            <a:r>
              <a:rPr kumimoji="1" lang="en-US" altLang="zh-CN" dirty="0"/>
              <a:t>+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参数为负数，返回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，返回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参数为</a:t>
            </a:r>
            <a:r>
              <a:rPr kumimoji="1" lang="en-US" altLang="zh-CN" dirty="0"/>
              <a:t>-0</a:t>
            </a:r>
            <a:r>
              <a:rPr kumimoji="1" lang="zh-CN" altLang="en-US" dirty="0"/>
              <a:t>，返回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0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其他值，返回</a:t>
            </a:r>
            <a:r>
              <a:rPr kumimoji="1" lang="en-US" altLang="zh-CN" dirty="0" err="1" smtClean="0"/>
              <a:t>NaN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3356992"/>
            <a:ext cx="2844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4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Math.cbrt</a:t>
            </a:r>
            <a:r>
              <a:rPr lang="zh-CN" altLang="en-US" dirty="0"/>
              <a:t>方法用于计算一个数的立方</a:t>
            </a:r>
            <a:r>
              <a:rPr lang="zh-CN" altLang="en-US" dirty="0" smtClean="0"/>
              <a:t>根</a:t>
            </a:r>
            <a:endParaRPr lang="en-US" altLang="zh-CN" dirty="0" smtClean="0"/>
          </a:p>
          <a:p>
            <a:pPr lvl="1"/>
            <a:r>
              <a:rPr lang="zh-CN" altLang="en-US" dirty="0"/>
              <a:t>对于非数值，</a:t>
            </a:r>
            <a:r>
              <a:rPr lang="en-US" altLang="zh-CN" dirty="0" err="1"/>
              <a:t>Math.cbrt</a:t>
            </a:r>
            <a:r>
              <a:rPr lang="zh-CN" altLang="en-US" dirty="0"/>
              <a:t>方法内部也是先使用</a:t>
            </a:r>
            <a:r>
              <a:rPr lang="en-US" altLang="zh-CN" dirty="0"/>
              <a:t>Number</a:t>
            </a:r>
            <a:r>
              <a:rPr lang="zh-CN" altLang="en-US" dirty="0"/>
              <a:t>方法将其转为数值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212976"/>
            <a:ext cx="3949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转码器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ES 6</a:t>
            </a:r>
            <a:r>
              <a:rPr lang="zh-CN" altLang="en-US" dirty="0"/>
              <a:t>代码自动转换为</a:t>
            </a:r>
            <a:r>
              <a:rPr lang="en-US" altLang="zh-CN" dirty="0"/>
              <a:t>ES 5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en-US" altLang="zh-CN" dirty="0"/>
              <a:t>Babel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https://babeljs.io/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Traceur</a:t>
            </a:r>
            <a:r>
              <a:rPr lang="en-US" altLang="zh-CN" dirty="0"/>
              <a:t> </a:t>
            </a:r>
            <a:r>
              <a:rPr lang="zh-CN" altLang="en-US" dirty="0"/>
              <a:t>转码器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https://github.com/google/traceur-compiler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22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的整数使用</a:t>
            </a:r>
            <a:r>
              <a:rPr lang="en-US" altLang="zh-CN" dirty="0"/>
              <a:t>32</a:t>
            </a:r>
            <a:r>
              <a:rPr lang="zh-CN" altLang="en-US" dirty="0"/>
              <a:t>位二进制形式表示，</a:t>
            </a:r>
            <a:r>
              <a:rPr lang="en-US" altLang="zh-CN" dirty="0"/>
              <a:t>Math.clz32</a:t>
            </a:r>
            <a:r>
              <a:rPr lang="zh-CN" altLang="en-US" dirty="0"/>
              <a:t>方法返回一个数的</a:t>
            </a:r>
            <a:r>
              <a:rPr lang="en-US" altLang="zh-CN" dirty="0"/>
              <a:t>32</a:t>
            </a:r>
            <a:r>
              <a:rPr lang="zh-CN" altLang="en-US" dirty="0"/>
              <a:t>位无符号整数形式有多少个前导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/>
              <a:t>对于小数，</a:t>
            </a:r>
            <a:r>
              <a:rPr lang="en-US" altLang="zh-CN" dirty="0"/>
              <a:t>Math.clz32</a:t>
            </a:r>
            <a:r>
              <a:rPr lang="zh-CN" altLang="en-US" dirty="0"/>
              <a:t>方法只考虑整数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/>
              <a:t>对于空值或其他类型的值，</a:t>
            </a:r>
            <a:r>
              <a:rPr lang="en-US" altLang="zh-CN" dirty="0"/>
              <a:t>Math.clz32</a:t>
            </a:r>
            <a:r>
              <a:rPr lang="zh-CN" altLang="en-US" dirty="0"/>
              <a:t>方法会将它们先转为数值，然后再计算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945513"/>
            <a:ext cx="5524500" cy="222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3945513"/>
            <a:ext cx="3200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1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Math.imul</a:t>
            </a:r>
            <a:r>
              <a:rPr lang="zh-CN" altLang="en-US" dirty="0"/>
              <a:t>方法返回两个数以</a:t>
            </a:r>
            <a:r>
              <a:rPr lang="en-US" altLang="zh-CN" dirty="0"/>
              <a:t>32</a:t>
            </a:r>
            <a:r>
              <a:rPr lang="zh-CN" altLang="en-US" dirty="0"/>
              <a:t>位带符号整数形式相乘的结果，返回的也是一个</a:t>
            </a:r>
            <a:r>
              <a:rPr lang="en-US" altLang="zh-CN" dirty="0"/>
              <a:t>32</a:t>
            </a:r>
            <a:r>
              <a:rPr lang="zh-CN" altLang="en-US" dirty="0"/>
              <a:t>位的带符号</a:t>
            </a:r>
            <a:r>
              <a:rPr lang="zh-CN" altLang="en-US" dirty="0" smtClean="0"/>
              <a:t>整数</a:t>
            </a:r>
            <a:endParaRPr lang="en-US" altLang="zh-CN" dirty="0" smtClean="0"/>
          </a:p>
          <a:p>
            <a:r>
              <a:rPr lang="zh-CN" altLang="en-US" dirty="0"/>
              <a:t>如果只考虑最后</a:t>
            </a:r>
            <a:r>
              <a:rPr lang="en-US" altLang="zh-CN" dirty="0"/>
              <a:t>32</a:t>
            </a:r>
            <a:r>
              <a:rPr lang="zh-CN" altLang="en-US" dirty="0"/>
              <a:t>位，大多数情况下，</a:t>
            </a:r>
            <a:r>
              <a:rPr lang="en-US" altLang="zh-CN" dirty="0" err="1"/>
              <a:t>Math.imul</a:t>
            </a:r>
            <a:r>
              <a:rPr lang="en-US" altLang="zh-CN" dirty="0"/>
              <a:t>(a, b)</a:t>
            </a:r>
            <a:r>
              <a:rPr lang="zh-CN" altLang="en-US" dirty="0"/>
              <a:t>与</a:t>
            </a:r>
            <a:r>
              <a:rPr lang="en-US" altLang="zh-CN" dirty="0"/>
              <a:t>a * b</a:t>
            </a:r>
            <a:r>
              <a:rPr lang="zh-CN" altLang="en-US" dirty="0"/>
              <a:t>的结果是相同的，即该方法等同于</a:t>
            </a:r>
            <a:r>
              <a:rPr lang="en-US" altLang="zh-CN" dirty="0"/>
              <a:t>(a * b)|0</a:t>
            </a:r>
            <a:r>
              <a:rPr lang="zh-CN" altLang="en-US" dirty="0"/>
              <a:t>的效果（超过</a:t>
            </a:r>
            <a:r>
              <a:rPr lang="en-US" altLang="zh-CN" dirty="0"/>
              <a:t>32</a:t>
            </a:r>
            <a:r>
              <a:rPr lang="zh-CN" altLang="en-US" dirty="0"/>
              <a:t>位的部分溢出）。之所以需要部署这个方法，是因为</a:t>
            </a:r>
            <a:r>
              <a:rPr lang="en-US" altLang="zh-CN" dirty="0"/>
              <a:t>JavaScript</a:t>
            </a:r>
            <a:r>
              <a:rPr lang="zh-CN" altLang="en-US" dirty="0"/>
              <a:t>有精度限制，超过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53</a:t>
            </a:r>
            <a:r>
              <a:rPr lang="zh-CN" altLang="en-US" dirty="0"/>
              <a:t>次方的值无法精确表示。这就是说，对于那些很大的数的乘法，低位数值往往都是不精确的，</a:t>
            </a:r>
            <a:r>
              <a:rPr lang="en-US" altLang="zh-CN" dirty="0" err="1"/>
              <a:t>Math.imul</a:t>
            </a:r>
            <a:r>
              <a:rPr lang="zh-CN" altLang="en-US" dirty="0"/>
              <a:t>方法可以返回正确的低位数值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268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Math.fround</a:t>
            </a:r>
            <a:r>
              <a:rPr lang="zh-CN" altLang="en-US" dirty="0"/>
              <a:t>方法返回一个数的单精度浮点数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r>
              <a:rPr lang="zh-CN" altLang="en-US" dirty="0"/>
              <a:t>对于整数来说，</a:t>
            </a:r>
            <a:r>
              <a:rPr lang="en-US" altLang="zh-CN" dirty="0" err="1"/>
              <a:t>Math.fround</a:t>
            </a:r>
            <a:r>
              <a:rPr lang="zh-CN" altLang="en-US" dirty="0"/>
              <a:t>方法返回结果不会有任何不同，区别主要是那些无法用</a:t>
            </a:r>
            <a:r>
              <a:rPr lang="en-US" altLang="zh-CN" dirty="0"/>
              <a:t>64</a:t>
            </a:r>
            <a:r>
              <a:rPr lang="zh-CN" altLang="en-US" dirty="0"/>
              <a:t>个二进制位精确表示的小数。这时，</a:t>
            </a:r>
            <a:r>
              <a:rPr lang="en-US" altLang="zh-CN" dirty="0" err="1"/>
              <a:t>Math.fround</a:t>
            </a:r>
            <a:r>
              <a:rPr lang="zh-CN" altLang="en-US" dirty="0"/>
              <a:t>方法会返回最接近这个小数的单精度浮点数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4077072"/>
            <a:ext cx="450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Math.hypot</a:t>
            </a:r>
            <a:r>
              <a:rPr lang="zh-CN" altLang="en-US" dirty="0"/>
              <a:t>方法返回所有参数的平方和的</a:t>
            </a:r>
            <a:r>
              <a:rPr lang="zh-CN" altLang="en-US" dirty="0" smtClean="0"/>
              <a:t>平方根</a:t>
            </a:r>
            <a:endParaRPr lang="en-US" altLang="zh-CN" dirty="0" smtClean="0"/>
          </a:p>
          <a:p>
            <a:pPr lvl="1"/>
            <a:r>
              <a:rPr lang="zh-CN" altLang="en-US" dirty="0"/>
              <a:t>如果参数不是数值，</a:t>
            </a:r>
            <a:r>
              <a:rPr lang="en-US" altLang="zh-CN" dirty="0" err="1"/>
              <a:t>Math.hypot</a:t>
            </a:r>
            <a:r>
              <a:rPr lang="zh-CN" altLang="en-US" dirty="0"/>
              <a:t>方法会将其转为数值。只要有一个参数无法转为数值，就会返回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284984"/>
            <a:ext cx="5092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03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对数运算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Math.expm1(x)</a:t>
            </a:r>
            <a:r>
              <a:rPr lang="zh-CN" altLang="en-US" dirty="0"/>
              <a:t>返回</a:t>
            </a:r>
            <a:r>
              <a:rPr lang="en-US" altLang="zh-CN" dirty="0"/>
              <a:t>e</a:t>
            </a:r>
            <a:r>
              <a:rPr lang="en-US" altLang="zh-CN" baseline="30000" dirty="0"/>
              <a:t>x</a:t>
            </a:r>
            <a:r>
              <a:rPr lang="en-US" altLang="zh-CN" dirty="0"/>
              <a:t> - 1</a:t>
            </a:r>
            <a:r>
              <a:rPr lang="zh-CN" altLang="en-US" dirty="0"/>
              <a:t>，即</a:t>
            </a:r>
            <a:r>
              <a:rPr lang="en-US" altLang="zh-CN" dirty="0" err="1"/>
              <a:t>Math.exp</a:t>
            </a:r>
            <a:r>
              <a:rPr lang="en-US" altLang="zh-CN" dirty="0"/>
              <a:t>(x)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1</a:t>
            </a:r>
          </a:p>
          <a:p>
            <a:pPr lvl="1"/>
            <a:r>
              <a:rPr lang="en-US" altLang="zh-CN" dirty="0"/>
              <a:t>Math.log1p(x)</a:t>
            </a:r>
            <a:r>
              <a:rPr lang="zh-CN" altLang="en-US" dirty="0"/>
              <a:t>方法返回</a:t>
            </a:r>
            <a:r>
              <a:rPr lang="en-US" altLang="zh-CN" dirty="0"/>
              <a:t>1 + x</a:t>
            </a:r>
            <a:r>
              <a:rPr lang="zh-CN" altLang="en-US" dirty="0"/>
              <a:t>的自然对数，即</a:t>
            </a:r>
            <a:r>
              <a:rPr lang="en-US" altLang="zh-CN" dirty="0" err="1"/>
              <a:t>Math.log</a:t>
            </a:r>
            <a:r>
              <a:rPr lang="en-US" altLang="zh-CN" dirty="0"/>
              <a:t>(1 + x)</a:t>
            </a:r>
            <a:r>
              <a:rPr lang="zh-CN" altLang="en-US" dirty="0"/>
              <a:t>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-1</a:t>
            </a:r>
            <a:r>
              <a:rPr lang="zh-CN" altLang="en-US" dirty="0"/>
              <a:t>，返回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Math.log10(x)</a:t>
            </a:r>
            <a:r>
              <a:rPr lang="zh-CN" altLang="en-US" dirty="0"/>
              <a:t>返回以</a:t>
            </a:r>
            <a:r>
              <a:rPr lang="en-US" altLang="zh-CN" dirty="0"/>
              <a:t>10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 smtClean="0"/>
              <a:t>NaN</a:t>
            </a:r>
            <a:endParaRPr lang="en-US" altLang="zh-CN" dirty="0" smtClean="0"/>
          </a:p>
          <a:p>
            <a:pPr lvl="1"/>
            <a:r>
              <a:rPr lang="en-US" altLang="zh-CN" dirty="0"/>
              <a:t>Math.log2(x)</a:t>
            </a:r>
            <a:r>
              <a:rPr lang="zh-CN" altLang="en-US" dirty="0"/>
              <a:t>返回以</a:t>
            </a:r>
            <a:r>
              <a:rPr lang="en-US" altLang="zh-CN" dirty="0"/>
              <a:t>2</a:t>
            </a:r>
            <a:r>
              <a:rPr lang="zh-CN" altLang="en-US" dirty="0"/>
              <a:t>为底的</a:t>
            </a:r>
            <a:r>
              <a:rPr lang="en-US" altLang="zh-CN" dirty="0"/>
              <a:t>x</a:t>
            </a:r>
            <a:r>
              <a:rPr lang="zh-CN" altLang="en-US" dirty="0"/>
              <a:t>的对数。如果</a:t>
            </a:r>
            <a:r>
              <a:rPr lang="en-US" altLang="zh-CN" dirty="0"/>
              <a:t>x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，则返回</a:t>
            </a:r>
            <a:r>
              <a:rPr lang="en-US" altLang="zh-CN" dirty="0" err="1"/>
              <a:t>NaN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9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对象的扩展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三角函数方法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Math.sinh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的双曲正弦（</a:t>
            </a:r>
            <a:r>
              <a:rPr kumimoji="1" lang="en-US" altLang="zh-CN" dirty="0"/>
              <a:t>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的双曲余弦（</a:t>
            </a:r>
            <a:r>
              <a:rPr kumimoji="1" lang="en-US" altLang="zh-CN" dirty="0"/>
              <a:t>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的双曲正切（</a:t>
            </a:r>
            <a:r>
              <a:rPr kumimoji="1" lang="en-US" altLang="zh-CN" dirty="0"/>
              <a:t>hyperbolic tangent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Math.asinh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的反双曲正弦（</a:t>
            </a:r>
            <a:r>
              <a:rPr kumimoji="1" lang="en-US" altLang="zh-CN" dirty="0"/>
              <a:t>inverse hyperbolic 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Math.acosh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的反双曲余弦（</a:t>
            </a:r>
            <a:r>
              <a:rPr kumimoji="1" lang="en-US" altLang="zh-CN" dirty="0"/>
              <a:t>inverse hyperbolic cosine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-US" altLang="zh-CN" dirty="0" err="1"/>
              <a:t>Math.atanh</a:t>
            </a:r>
            <a:r>
              <a:rPr kumimoji="1" lang="en-US" altLang="zh-CN" dirty="0"/>
              <a:t>(x) 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的反双曲正切（</a:t>
            </a:r>
            <a:r>
              <a:rPr kumimoji="1" lang="en-US" altLang="zh-CN" dirty="0"/>
              <a:t>inverse hyperbolic tangent</a:t>
            </a:r>
            <a:r>
              <a:rPr kumimoji="1" lang="zh-CN" altLang="en-US" dirty="0"/>
              <a:t>）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501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指数运算符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ES2016 </a:t>
            </a:r>
            <a:r>
              <a:rPr lang="zh-CN" altLang="en-US" dirty="0"/>
              <a:t>新增了一个指数运算符（</a:t>
            </a:r>
            <a:r>
              <a:rPr lang="zh-CN" altLang="en-US" dirty="0"/>
              <a:t>**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指数运算符可以与等号结合，形成一个新的赋值运算符（</a:t>
            </a:r>
            <a:r>
              <a:rPr lang="zh-CN" altLang="en-US" dirty="0"/>
              <a:t>**</a:t>
            </a:r>
            <a:r>
              <a:rPr lang="en-US" altLang="zh-CN" dirty="0"/>
              <a:t>=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V8 </a:t>
            </a:r>
            <a:r>
              <a:rPr lang="zh-CN" altLang="en-US" dirty="0"/>
              <a:t>引擎中，指数运算符与</a:t>
            </a:r>
            <a:r>
              <a:rPr lang="en-US" altLang="zh-CN" dirty="0" err="1"/>
              <a:t>Math.pow</a:t>
            </a:r>
            <a:r>
              <a:rPr lang="zh-CN" altLang="en-US" dirty="0"/>
              <a:t>的实现不相同，对于特别大的运算结果，两者会有细微的差异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672884"/>
            <a:ext cx="274320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72884"/>
            <a:ext cx="2997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90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Array.from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Array.from</a:t>
            </a:r>
            <a:r>
              <a:rPr lang="zh-CN" altLang="en-US" dirty="0"/>
              <a:t>方法用于将两类对象转为真正的数组：类似数组的对象（</a:t>
            </a:r>
            <a:r>
              <a:rPr lang="en-US" altLang="zh-CN" dirty="0"/>
              <a:t>array-like object</a:t>
            </a:r>
            <a:r>
              <a:rPr lang="zh-CN" altLang="en-US" dirty="0"/>
              <a:t>）和可遍历（</a:t>
            </a:r>
            <a:r>
              <a:rPr lang="en-US" altLang="zh-CN" dirty="0" err="1"/>
              <a:t>iterable</a:t>
            </a:r>
            <a:r>
              <a:rPr lang="zh-CN" altLang="en-US" dirty="0"/>
              <a:t>）的对象（包括</a:t>
            </a:r>
            <a:r>
              <a:rPr lang="en-US" altLang="zh-CN" dirty="0"/>
              <a:t>ES6</a:t>
            </a:r>
            <a:r>
              <a:rPr lang="zh-CN" altLang="en-US" dirty="0"/>
              <a:t>新增的数据结构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Map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924944"/>
            <a:ext cx="56950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Array.of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Array.of</a:t>
            </a:r>
            <a:r>
              <a:rPr lang="zh-CN" altLang="en-US" dirty="0"/>
              <a:t>方法用于将一组值，转换为数组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564904"/>
            <a:ext cx="4660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标准入门：</a:t>
            </a:r>
            <a:r>
              <a:rPr kumimoji="1" lang="en-US" altLang="zh-CN" dirty="0">
                <a:hlinkClick r:id="rId2"/>
              </a:rPr>
              <a:t>http://es6.ruanyifeng.com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实战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product.china-pub.com/5006875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2924943"/>
            <a:ext cx="2160240" cy="2856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08" y="3015300"/>
            <a:ext cx="2047920" cy="26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2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copyWithin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 err="1"/>
              <a:t>copyWithin</a:t>
            </a:r>
            <a:r>
              <a:rPr lang="zh-CN" altLang="en-US" dirty="0"/>
              <a:t>方法，在当前数组内部，将指定位置的成员复制到其他位置（会覆盖原有成员），然后返回当前数组。也就是说，使用这个方法，会修改当前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target</a:t>
            </a:r>
            <a:r>
              <a:rPr kumimoji="1" lang="zh-CN" altLang="en-US" dirty="0"/>
              <a:t>（必需）：从该位置开始替换</a:t>
            </a:r>
            <a:r>
              <a:rPr kumimoji="1" lang="zh-CN" altLang="en-US" dirty="0" smtClean="0"/>
              <a:t>数据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start</a:t>
            </a:r>
            <a:r>
              <a:rPr kumimoji="1" lang="zh-CN" altLang="en-US" dirty="0"/>
              <a:t>（可选）：从该位置开始读取数据，默认为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end</a:t>
            </a:r>
            <a:r>
              <a:rPr kumimoji="1" lang="zh-CN" altLang="en-US" dirty="0"/>
              <a:t>（可选）：到该位置前停止读取数据，默认等于数组长度。如果为负值，表示</a:t>
            </a:r>
            <a:r>
              <a:rPr kumimoji="1" lang="zh-CN" altLang="en-US" dirty="0" smtClean="0"/>
              <a:t>倒数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96952"/>
            <a:ext cx="7505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copyWithin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68760"/>
            <a:ext cx="7704856" cy="51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0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find</a:t>
            </a:r>
            <a:r>
              <a:rPr lang="zh-CN" altLang="en-US" dirty="0"/>
              <a:t>方法，用于找出第一个符合条件的数组成员。它的参数是一个回调函数，所有数组成员依次执行该回调函数，直到找出第一个返回值为</a:t>
            </a:r>
            <a:r>
              <a:rPr lang="en-US" altLang="zh-CN" dirty="0"/>
              <a:t>true</a:t>
            </a:r>
            <a:r>
              <a:rPr lang="zh-CN" altLang="en-US" dirty="0"/>
              <a:t>的成员，然后返回该成员。如果没有符合条件的成员，则返回</a:t>
            </a:r>
            <a:r>
              <a:rPr lang="en-US" altLang="zh-CN" dirty="0" smtClean="0"/>
              <a:t>undefined</a:t>
            </a:r>
          </a:p>
          <a:p>
            <a:r>
              <a:rPr lang="zh-CN" altLang="en-US" dirty="0"/>
              <a:t>数组实例的</a:t>
            </a:r>
            <a:r>
              <a:rPr lang="en-US" altLang="zh-CN" dirty="0" err="1"/>
              <a:t>findIndex</a:t>
            </a:r>
            <a:r>
              <a:rPr lang="zh-CN" altLang="en-US" dirty="0"/>
              <a:t>方法的用法与</a:t>
            </a:r>
            <a:r>
              <a:rPr lang="en-US" altLang="zh-CN" dirty="0"/>
              <a:t>find</a:t>
            </a:r>
            <a:r>
              <a:rPr lang="zh-CN" altLang="en-US" dirty="0"/>
              <a:t>方法非常类似，返回第一个符合条件的数组成员的位置，如果所有成员都不符合条件，则返回</a:t>
            </a:r>
            <a:r>
              <a:rPr lang="en-US" altLang="zh-CN" dirty="0"/>
              <a:t>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88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dirty="0"/>
              <a:t>数组实例的</a:t>
            </a:r>
            <a:r>
              <a:rPr lang="mr-IN" altLang="zh-CN" dirty="0" err="1"/>
              <a:t>find</a:t>
            </a:r>
            <a:r>
              <a:rPr lang="mr-IN" altLang="zh-CN" dirty="0"/>
              <a:t>()</a:t>
            </a:r>
            <a:r>
              <a:rPr lang="zh-CN" altLang="mr-IN" dirty="0"/>
              <a:t>和</a:t>
            </a:r>
            <a:r>
              <a:rPr lang="mr-IN" altLang="zh-CN" dirty="0" err="1"/>
              <a:t>findIndex</a:t>
            </a:r>
            <a:r>
              <a:rPr lang="mr-IN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784350"/>
            <a:ext cx="7797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fill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fill</a:t>
            </a:r>
            <a:r>
              <a:rPr lang="zh-CN" altLang="en-US" dirty="0"/>
              <a:t>方法使用给定值，填充一个</a:t>
            </a:r>
            <a:r>
              <a:rPr lang="zh-CN" altLang="en-US" dirty="0" smtClean="0"/>
              <a:t>数组</a:t>
            </a:r>
            <a:endParaRPr kumimoji="1" lang="en-US" altLang="zh-CN" dirty="0" smtClean="0"/>
          </a:p>
          <a:p>
            <a:r>
              <a:rPr lang="en-US" altLang="zh-CN" dirty="0"/>
              <a:t>fill</a:t>
            </a:r>
            <a:r>
              <a:rPr lang="zh-CN" altLang="en-US" dirty="0"/>
              <a:t>方法还可以接受第二个和第三个参数，用于指定填充的起始位置和结束位置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3149605"/>
            <a:ext cx="4902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 smtClean="0"/>
              <a:t>()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38280"/>
            <a:ext cx="5270376" cy="4733925"/>
          </a:xfrm>
        </p:spPr>
        <p:txBody>
          <a:bodyPr/>
          <a:lstStyle/>
          <a:p>
            <a:r>
              <a:rPr lang="en-US" altLang="zh-CN" sz="2800" dirty="0"/>
              <a:t>ES6</a:t>
            </a:r>
            <a:r>
              <a:rPr lang="zh-CN" altLang="en-US" sz="2800" dirty="0"/>
              <a:t>提供三个新的方法</a:t>
            </a:r>
            <a:r>
              <a:rPr lang="en-US" altLang="zh-CN" sz="2800" dirty="0"/>
              <a:t>——</a:t>
            </a:r>
            <a:r>
              <a:rPr lang="en-US" altLang="zh-CN" sz="2800" dirty="0"/>
              <a:t>entries()</a:t>
            </a:r>
            <a:r>
              <a:rPr lang="zh-CN" altLang="en-US" sz="2800" dirty="0"/>
              <a:t>，</a:t>
            </a:r>
            <a:r>
              <a:rPr lang="en-US" altLang="zh-CN" sz="2800" dirty="0"/>
              <a:t>keys()</a:t>
            </a:r>
            <a:r>
              <a:rPr lang="zh-CN" altLang="en-US" sz="2800" dirty="0"/>
              <a:t>和</a:t>
            </a:r>
            <a:r>
              <a:rPr lang="en-US" altLang="zh-CN" sz="2800" dirty="0"/>
              <a:t>values()</a:t>
            </a:r>
            <a:r>
              <a:rPr lang="en-US" altLang="zh-CN" sz="2800" dirty="0"/>
              <a:t>——</a:t>
            </a:r>
            <a:r>
              <a:rPr lang="zh-CN" altLang="en-US" sz="2800" dirty="0"/>
              <a:t>用于遍历数组。它们都返回一个遍历器</a:t>
            </a:r>
            <a:r>
              <a:rPr lang="zh-CN" altLang="en-US" sz="2800" dirty="0" smtClean="0"/>
              <a:t>对象，</a:t>
            </a:r>
            <a:r>
              <a:rPr lang="zh-CN" altLang="en-US" sz="2800" dirty="0"/>
              <a:t>可以用</a:t>
            </a:r>
            <a:r>
              <a:rPr lang="en-US" altLang="zh-CN" sz="2800" dirty="0"/>
              <a:t>for...of</a:t>
            </a:r>
            <a:r>
              <a:rPr lang="zh-CN" altLang="en-US" sz="2800" dirty="0"/>
              <a:t>循环进行遍历，唯一的区别是</a:t>
            </a:r>
            <a:r>
              <a:rPr lang="en-US" altLang="zh-CN" sz="2800" dirty="0"/>
              <a:t>keys()</a:t>
            </a:r>
            <a:r>
              <a:rPr lang="zh-CN" altLang="en-US" sz="2800" dirty="0"/>
              <a:t>是对键名的遍历、</a:t>
            </a:r>
            <a:r>
              <a:rPr lang="en-US" altLang="zh-CN" sz="2800" dirty="0"/>
              <a:t>values()</a:t>
            </a:r>
            <a:r>
              <a:rPr lang="zh-CN" altLang="en-US" sz="2800" dirty="0"/>
              <a:t>是对键值的遍历，</a:t>
            </a:r>
            <a:r>
              <a:rPr lang="en-US" altLang="zh-CN" sz="2800" dirty="0"/>
              <a:t>entries()</a:t>
            </a:r>
            <a:r>
              <a:rPr lang="zh-CN" altLang="en-US" sz="2800" dirty="0"/>
              <a:t>是对键值对的遍历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1438280"/>
            <a:ext cx="5207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4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mr-IN" sz="3600" dirty="0"/>
              <a:t>数组实例的</a:t>
            </a:r>
            <a:r>
              <a:rPr lang="mr-IN" altLang="zh-CN" sz="3600" dirty="0" err="1"/>
              <a:t>entries</a:t>
            </a:r>
            <a:r>
              <a:rPr lang="mr-IN" altLang="zh-CN" sz="3600" dirty="0"/>
              <a:t>()</a:t>
            </a:r>
            <a:r>
              <a:rPr lang="zh-CN" altLang="mr-IN" sz="3600" dirty="0"/>
              <a:t>，</a:t>
            </a:r>
            <a:r>
              <a:rPr lang="mr-IN" altLang="zh-CN" sz="3600" dirty="0" err="1"/>
              <a:t>keys</a:t>
            </a:r>
            <a:r>
              <a:rPr lang="mr-IN" altLang="zh-CN" sz="3600" dirty="0"/>
              <a:t>()</a:t>
            </a:r>
            <a:r>
              <a:rPr lang="zh-CN" altLang="mr-IN" sz="3600" dirty="0"/>
              <a:t>和</a:t>
            </a:r>
            <a:r>
              <a:rPr lang="mr-IN" altLang="zh-CN" sz="3600" dirty="0" err="1"/>
              <a:t>values</a:t>
            </a:r>
            <a:r>
              <a:rPr lang="mr-IN" altLang="zh-CN" sz="3600" dirty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如果不使用</a:t>
            </a:r>
            <a:r>
              <a:rPr lang="en-US" altLang="zh-CN" dirty="0"/>
              <a:t>for...of</a:t>
            </a:r>
            <a:r>
              <a:rPr lang="zh-CN" altLang="en-US" dirty="0"/>
              <a:t>循环，可以手动调用遍历器对象的</a:t>
            </a:r>
            <a:r>
              <a:rPr lang="en-US" altLang="zh-CN" dirty="0"/>
              <a:t>next</a:t>
            </a:r>
            <a:r>
              <a:rPr lang="zh-CN" altLang="en-US" dirty="0"/>
              <a:t>方法，进行遍历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924944"/>
            <a:ext cx="5016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0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数组实例的</a:t>
            </a:r>
            <a:r>
              <a:rPr lang="en-US" altLang="zh-CN" dirty="0"/>
              <a:t>includes</a:t>
            </a:r>
            <a:r>
              <a:rPr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Array.prototype.includes</a:t>
            </a:r>
            <a:r>
              <a:rPr lang="zh-CN" altLang="en-US" sz="2800" dirty="0"/>
              <a:t>方法返回一个布尔值，表示某个数组是否包含给定的值，与字符串的</a:t>
            </a:r>
            <a:r>
              <a:rPr lang="en-US" altLang="zh-CN" sz="2800" dirty="0"/>
              <a:t>includes</a:t>
            </a:r>
            <a:r>
              <a:rPr lang="zh-CN" altLang="en-US" sz="2800" dirty="0"/>
              <a:t>方法</a:t>
            </a:r>
            <a:r>
              <a:rPr lang="zh-CN" altLang="en-US" sz="2800" dirty="0" smtClean="0"/>
              <a:t>类似</a:t>
            </a:r>
            <a:endParaRPr lang="en-US" altLang="zh-CN" sz="2800" dirty="0" smtClean="0"/>
          </a:p>
          <a:p>
            <a:r>
              <a:rPr lang="zh-CN" altLang="en-US" sz="2800" dirty="0"/>
              <a:t>该方法的第二个参数表示搜索的起始位置，默认为</a:t>
            </a:r>
            <a:r>
              <a:rPr lang="en-US" altLang="zh-CN" sz="2800" dirty="0"/>
              <a:t>0</a:t>
            </a:r>
            <a:r>
              <a:rPr lang="zh-CN" altLang="en-US" sz="2800" dirty="0"/>
              <a:t>。如果第二个参数为负数，则表示倒数的位置，如果这时它大于数组长度（比如第二个参数为</a:t>
            </a:r>
            <a:r>
              <a:rPr lang="en-US" altLang="zh-CN" sz="2800" dirty="0"/>
              <a:t>-4</a:t>
            </a:r>
            <a:r>
              <a:rPr lang="zh-CN" altLang="en-US" sz="2800" dirty="0"/>
              <a:t>，但数组长度为</a:t>
            </a:r>
            <a:r>
              <a:rPr lang="en-US" altLang="zh-CN" sz="2800" dirty="0"/>
              <a:t>3</a:t>
            </a:r>
            <a:r>
              <a:rPr lang="zh-CN" altLang="en-US" sz="2800" dirty="0"/>
              <a:t>），则会重置为从</a:t>
            </a:r>
            <a:r>
              <a:rPr lang="en-US" altLang="zh-CN" sz="2800" dirty="0"/>
              <a:t>0</a:t>
            </a:r>
            <a:r>
              <a:rPr lang="zh-CN" altLang="en-US" sz="2800" dirty="0" smtClean="0"/>
              <a:t>开始</a:t>
            </a:r>
            <a:endParaRPr lang="en-US" altLang="zh-CN" sz="2800" dirty="0" smtClean="0"/>
          </a:p>
          <a:p>
            <a:r>
              <a:rPr kumimoji="1" lang="en-US" altLang="zh-CN" sz="2800" dirty="0" smtClean="0"/>
              <a:t>includes</a:t>
            </a:r>
            <a:r>
              <a:rPr kumimoji="1" lang="zh-CN" altLang="en-US" sz="2800" dirty="0" smtClean="0"/>
              <a:t>方法可以判断</a:t>
            </a:r>
            <a:r>
              <a:rPr kumimoji="1" lang="en-US" altLang="zh-CN" sz="2800" dirty="0" err="1" smtClean="0"/>
              <a:t>NaN</a:t>
            </a:r>
            <a:r>
              <a:rPr kumimoji="1" lang="zh-CN" altLang="en-US" sz="2800" dirty="0" smtClean="0"/>
              <a:t>值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4365104"/>
            <a:ext cx="3860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数组的空位指，数组的某一个位置没有任何值。比如，</a:t>
            </a:r>
            <a:r>
              <a:rPr lang="en-US" altLang="zh-CN" dirty="0"/>
              <a:t>Array</a:t>
            </a:r>
            <a:r>
              <a:rPr lang="zh-CN" altLang="en-US" dirty="0"/>
              <a:t>构造函数返回的数组都是</a:t>
            </a:r>
            <a:r>
              <a:rPr lang="zh-CN" altLang="en-US" dirty="0" smtClean="0"/>
              <a:t>空位</a:t>
            </a:r>
            <a:endParaRPr lang="en-US" altLang="zh-CN" dirty="0" smtClean="0"/>
          </a:p>
          <a:p>
            <a:pPr lvl="1"/>
            <a:r>
              <a:rPr lang="zh-CN" altLang="en-US" dirty="0"/>
              <a:t>空位不是</a:t>
            </a:r>
            <a:r>
              <a:rPr lang="en-US" altLang="zh-CN" dirty="0"/>
              <a:t>undefined</a:t>
            </a:r>
            <a:r>
              <a:rPr lang="zh-CN" altLang="en-US" dirty="0"/>
              <a:t>，一个位置的值等于</a:t>
            </a:r>
            <a:r>
              <a:rPr lang="en-US" altLang="zh-CN" dirty="0"/>
              <a:t>undefined</a:t>
            </a:r>
            <a:r>
              <a:rPr lang="zh-CN" altLang="en-US" dirty="0"/>
              <a:t>，依然是有值的</a:t>
            </a:r>
            <a:endParaRPr lang="en-US" altLang="zh-CN" dirty="0" smtClean="0"/>
          </a:p>
          <a:p>
            <a:r>
              <a:rPr lang="en-US" altLang="zh-CN" dirty="0"/>
              <a:t>ES5</a:t>
            </a:r>
            <a:r>
              <a:rPr lang="zh-CN" altLang="en-US" dirty="0"/>
              <a:t>对空位的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en-US" altLang="zh-CN" dirty="0" err="1"/>
              <a:t>forEach</a:t>
            </a:r>
            <a:r>
              <a:rPr lang="en-US" altLang="zh-CN" dirty="0"/>
              <a:t>(), filter(), every() </a:t>
            </a:r>
            <a:r>
              <a:rPr lang="zh-CN" altLang="en-US" dirty="0"/>
              <a:t>和</a:t>
            </a:r>
            <a:r>
              <a:rPr lang="en-US" altLang="zh-CN" dirty="0"/>
              <a:t>some()</a:t>
            </a:r>
            <a:r>
              <a:rPr lang="zh-CN" altLang="en-US" dirty="0"/>
              <a:t>都会跳过空位。</a:t>
            </a:r>
          </a:p>
          <a:p>
            <a:pPr lvl="1"/>
            <a:r>
              <a:rPr lang="en-US" altLang="zh-CN" dirty="0"/>
              <a:t>map()</a:t>
            </a:r>
            <a:r>
              <a:rPr lang="zh-CN" altLang="en-US" dirty="0"/>
              <a:t>会跳过空位，但会保留这个值</a:t>
            </a:r>
          </a:p>
          <a:p>
            <a:pPr lvl="1"/>
            <a:r>
              <a:rPr lang="en-US" altLang="zh-CN" dirty="0"/>
              <a:t>join()</a:t>
            </a:r>
            <a:r>
              <a:rPr lang="zh-CN" altLang="en-US" dirty="0"/>
              <a:t>和</a:t>
            </a:r>
            <a:r>
              <a:rPr lang="en-US" altLang="zh-CN" dirty="0" err="1"/>
              <a:t>toString</a:t>
            </a:r>
            <a:r>
              <a:rPr lang="en-US" altLang="zh-CN" dirty="0"/>
              <a:t>()</a:t>
            </a:r>
            <a:r>
              <a:rPr lang="zh-CN" altLang="en-US" dirty="0"/>
              <a:t>会将空位视为</a:t>
            </a:r>
            <a:r>
              <a:rPr lang="en-US" altLang="zh-CN" dirty="0"/>
              <a:t>undefined</a:t>
            </a:r>
            <a:r>
              <a:rPr lang="zh-CN" altLang="en-US" dirty="0"/>
              <a:t>，而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/>
              <a:t>null</a:t>
            </a:r>
            <a:r>
              <a:rPr lang="zh-CN" altLang="en-US" dirty="0"/>
              <a:t>会被处理成空字符串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784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数组的空位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ES6</a:t>
            </a:r>
            <a:r>
              <a:rPr kumimoji="1" lang="zh-CN" altLang="en-US" sz="2800" dirty="0" smtClean="0"/>
              <a:t>对空位的处理</a:t>
            </a:r>
            <a:endParaRPr kumimoji="1" lang="en-US" altLang="zh-CN" sz="2800" dirty="0" smtClean="0"/>
          </a:p>
          <a:p>
            <a:pPr lvl="1"/>
            <a:r>
              <a:rPr lang="en-US" altLang="zh-CN" sz="2400" dirty="0" err="1"/>
              <a:t>Array.from</a:t>
            </a:r>
            <a:r>
              <a:rPr lang="zh-CN" altLang="en-US" sz="2400" dirty="0"/>
              <a:t>方法会将数组的空位，转为</a:t>
            </a:r>
            <a:r>
              <a:rPr lang="en-US" altLang="zh-CN" sz="2400" dirty="0"/>
              <a:t>undefined</a:t>
            </a:r>
            <a:r>
              <a:rPr lang="zh-CN" altLang="en-US" sz="2400" dirty="0"/>
              <a:t>，也就是说，这个方法不会忽略</a:t>
            </a:r>
            <a:r>
              <a:rPr lang="zh-CN" altLang="en-US" sz="2400" dirty="0" smtClean="0"/>
              <a:t>空位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扩展运算符（</a:t>
            </a:r>
            <a:r>
              <a:rPr lang="en-US" altLang="zh-CN" sz="2400" dirty="0"/>
              <a:t>...</a:t>
            </a:r>
            <a:r>
              <a:rPr lang="zh-CN" altLang="en-US" sz="2400" dirty="0"/>
              <a:t>）也会将空位转为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en-US" altLang="zh-CN" sz="2400" dirty="0" err="1"/>
              <a:t>copyWithin</a:t>
            </a:r>
            <a:r>
              <a:rPr lang="en-US" altLang="zh-CN" sz="2400" dirty="0"/>
              <a:t>()</a:t>
            </a:r>
            <a:r>
              <a:rPr lang="zh-CN" altLang="en-US" sz="2400" dirty="0"/>
              <a:t>会连空位一起</a:t>
            </a:r>
            <a:r>
              <a:rPr lang="zh-CN" altLang="en-US" sz="2400" dirty="0" smtClean="0"/>
              <a:t>拷贝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fill()</a:t>
            </a:r>
            <a:r>
              <a:rPr lang="zh-CN" altLang="en-US" sz="2400" dirty="0"/>
              <a:t>会将空位视为正常的数组</a:t>
            </a:r>
            <a:r>
              <a:rPr lang="zh-CN" altLang="en-US" sz="2400" dirty="0" smtClean="0"/>
              <a:t>位置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for...of</a:t>
            </a:r>
            <a:r>
              <a:rPr lang="zh-CN" altLang="en-US" sz="2400" dirty="0"/>
              <a:t>循环也会遍历</a:t>
            </a:r>
            <a:r>
              <a:rPr lang="zh-CN" altLang="en-US" sz="2400" dirty="0" smtClean="0"/>
              <a:t>空位，</a:t>
            </a:r>
            <a:r>
              <a:rPr lang="en-US" altLang="zh-CN" sz="2400" dirty="0"/>
              <a:t>map</a:t>
            </a:r>
            <a:r>
              <a:rPr lang="zh-CN" altLang="en-US" sz="2400" dirty="0"/>
              <a:t>方法遍历，空位是会跳过的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entries()</a:t>
            </a:r>
            <a:r>
              <a:rPr lang="zh-CN" altLang="en-US" sz="2400" dirty="0"/>
              <a:t>、</a:t>
            </a:r>
            <a:r>
              <a:rPr lang="en-US" altLang="zh-CN" sz="2400" dirty="0"/>
              <a:t>keys()</a:t>
            </a:r>
            <a:r>
              <a:rPr lang="zh-CN" altLang="en-US" sz="2400" dirty="0"/>
              <a:t>、</a:t>
            </a:r>
            <a:r>
              <a:rPr lang="en-US" altLang="zh-CN" sz="2400" dirty="0"/>
              <a:t>values()</a:t>
            </a:r>
            <a:r>
              <a:rPr lang="zh-CN" altLang="en-US" sz="2400" dirty="0"/>
              <a:t>、</a:t>
            </a:r>
            <a:r>
              <a:rPr lang="en-US" altLang="zh-CN" sz="2400" dirty="0"/>
              <a:t>find()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findIndex</a:t>
            </a:r>
            <a:r>
              <a:rPr lang="en-US" altLang="zh-CN" sz="2400" dirty="0"/>
              <a:t>()</a:t>
            </a:r>
            <a:r>
              <a:rPr lang="zh-CN" altLang="en-US" sz="2400" dirty="0"/>
              <a:t>会将空位处理成</a:t>
            </a:r>
            <a:r>
              <a:rPr lang="en-US" altLang="zh-CN" sz="2400" dirty="0" smtClean="0"/>
              <a:t>undefined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由于空位的处理规则非常不统一，所以建议避免出现空位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和</a:t>
            </a:r>
            <a:r>
              <a:rPr lang="en-US" altLang="zh-CN" dirty="0" err="1"/>
              <a:t>const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632823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函数的扩展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549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</a:t>
            </a:r>
            <a:r>
              <a:rPr lang="zh-CN" altLang="en-US" dirty="0" smtClean="0"/>
              <a:t>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 </a:t>
            </a:r>
            <a:r>
              <a:rPr lang="zh-CN" altLang="en-US" dirty="0"/>
              <a:t>允许为函数的参数设置默认值，即直接写在参数定义的</a:t>
            </a:r>
            <a:r>
              <a:rPr lang="zh-CN" altLang="en-US" dirty="0" smtClean="0"/>
              <a:t>后面</a:t>
            </a:r>
            <a:endParaRPr lang="en-US" altLang="zh-CN" dirty="0" smtClean="0"/>
          </a:p>
          <a:p>
            <a:pPr lvl="1"/>
            <a:r>
              <a:rPr lang="zh-CN" altLang="en-US" dirty="0"/>
              <a:t>参数变量是默认声明的，所以不能用</a:t>
            </a:r>
            <a:r>
              <a:rPr lang="en-US" altLang="zh-CN" dirty="0"/>
              <a:t>let</a:t>
            </a:r>
            <a:r>
              <a:rPr lang="zh-CN" altLang="en-US" dirty="0"/>
              <a:t>或</a:t>
            </a:r>
            <a:r>
              <a:rPr lang="en-US" altLang="zh-CN" dirty="0" err="1"/>
              <a:t>const</a:t>
            </a:r>
            <a:r>
              <a:rPr lang="zh-CN" altLang="en-US" dirty="0"/>
              <a:t>再次</a:t>
            </a:r>
            <a:r>
              <a:rPr lang="zh-CN" altLang="en-US" dirty="0" smtClean="0"/>
              <a:t>声明</a:t>
            </a:r>
            <a:endParaRPr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3356992"/>
            <a:ext cx="4241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3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如果参数默认值是变量，那么参数就不是传值的，而是每次都重新计算默认值表达式的值。也就是说，参数默认值是惰性求值的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96952"/>
            <a:ext cx="302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7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参数默认值可以与解构赋值的默认值，结合起来使用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636912"/>
            <a:ext cx="7467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参数默认值的位置</a:t>
            </a:r>
          </a:p>
          <a:p>
            <a:pPr lvl="1"/>
            <a:r>
              <a:rPr lang="zh-CN" altLang="en-US" dirty="0"/>
              <a:t>通常情况下，定义了默认值的参数，应该是函数的尾参数。因为这样比较容易看出来，到底省略了哪些参数。如果非尾部的参数设置默认值，实际上这个参数是没法省略的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3645024"/>
            <a:ext cx="3009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94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函数参数的默认值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函数的 </a:t>
            </a:r>
            <a:r>
              <a:rPr kumimoji="1" lang="en-US" altLang="zh-CN" sz="2800" dirty="0"/>
              <a:t>length </a:t>
            </a:r>
            <a:r>
              <a:rPr kumimoji="1" lang="zh-CN" altLang="en-US" sz="2800" dirty="0"/>
              <a:t>属性</a:t>
            </a:r>
          </a:p>
          <a:p>
            <a:pPr lvl="1"/>
            <a:r>
              <a:rPr lang="zh-CN" altLang="en-US" sz="2400" dirty="0"/>
              <a:t>定了默认值以后，函数的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属性，将返回没有指定默认值的参数个数。也就是说，指定了默认值后，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属性将</a:t>
            </a:r>
            <a:r>
              <a:rPr lang="zh-CN" altLang="en-US" sz="2400" dirty="0" smtClean="0"/>
              <a:t>失真</a:t>
            </a:r>
            <a:endParaRPr lang="en-US" altLang="zh-CN" sz="2400" dirty="0" smtClean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 smtClean="0"/>
          </a:p>
          <a:p>
            <a:r>
              <a:rPr lang="zh-CN" altLang="en-US" sz="2800" dirty="0"/>
              <a:t>一旦设置了参数的默认值，函数进行声明初始化时，参数会形成一个单独的作用域（</a:t>
            </a:r>
            <a:r>
              <a:rPr lang="en-US" altLang="zh-CN" sz="2800" dirty="0"/>
              <a:t>context</a:t>
            </a:r>
            <a:r>
              <a:rPr lang="zh-CN" altLang="en-US" sz="2800" dirty="0"/>
              <a:t>）。等到初始化结束，这个作用域就会消失。这种语法行为，在不设置参数默认值时，是不会出现的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780928"/>
            <a:ext cx="5473700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4941168"/>
            <a:ext cx="2332484" cy="15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6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ES6 </a:t>
            </a:r>
            <a:r>
              <a:rPr lang="zh-CN" altLang="en-US" sz="2800" dirty="0"/>
              <a:t>引入 </a:t>
            </a:r>
            <a:r>
              <a:rPr lang="en-US" altLang="zh-CN" sz="2800" dirty="0"/>
              <a:t>rest </a:t>
            </a:r>
            <a:r>
              <a:rPr lang="zh-CN" altLang="en-US" sz="2800" dirty="0"/>
              <a:t>参数（形式为“</a:t>
            </a:r>
            <a:r>
              <a:rPr lang="en-US" altLang="zh-CN" sz="2800" dirty="0"/>
              <a:t>...</a:t>
            </a:r>
            <a:r>
              <a:rPr lang="zh-CN" altLang="en-US" sz="2800" dirty="0"/>
              <a:t>变量名”），用于获取函数的多余参数，这样就不需要使用</a:t>
            </a:r>
            <a:r>
              <a:rPr lang="en-US" altLang="zh-CN" sz="2800" dirty="0"/>
              <a:t>arguments</a:t>
            </a:r>
            <a:r>
              <a:rPr lang="zh-CN" altLang="en-US" sz="2800" dirty="0"/>
              <a:t>对象</a:t>
            </a:r>
            <a:r>
              <a:rPr lang="zh-CN" altLang="en-US" sz="2800" dirty="0" smtClean="0"/>
              <a:t>了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rest </a:t>
            </a:r>
            <a:r>
              <a:rPr lang="zh-CN" altLang="en-US" sz="2400" dirty="0"/>
              <a:t>参数搭配的变量是一个数组，该变量将多余的参数放入数组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rest </a:t>
            </a:r>
            <a:r>
              <a:rPr lang="zh-CN" altLang="en-US" sz="2400" dirty="0"/>
              <a:t>参数之后不能再有其他参数（即只能是最后一个参数），否则会</a:t>
            </a:r>
            <a:r>
              <a:rPr lang="zh-CN" altLang="en-US" sz="2400" dirty="0" smtClean="0"/>
              <a:t>报错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函数的</a:t>
            </a:r>
            <a:r>
              <a:rPr lang="en-US" altLang="zh-CN" sz="2400" dirty="0"/>
              <a:t>length</a:t>
            </a:r>
            <a:r>
              <a:rPr lang="zh-CN" altLang="en-US" sz="2400" dirty="0"/>
              <a:t>属性，不包括 </a:t>
            </a:r>
            <a:r>
              <a:rPr lang="en-US" altLang="zh-CN" sz="2400" dirty="0"/>
              <a:t>rest </a:t>
            </a:r>
            <a:r>
              <a:rPr lang="zh-CN" altLang="en-US" sz="2400" dirty="0"/>
              <a:t>参数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3805242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  <a:endParaRPr lang="en-US" altLang="zh-CN" dirty="0"/>
          </a:p>
          <a:p>
            <a:pPr lvl="1"/>
            <a:r>
              <a:rPr lang="en-US" altLang="zh-CN" dirty="0" err="1"/>
              <a:t>var</a:t>
            </a:r>
            <a:r>
              <a:rPr lang="zh-CN" altLang="en-US" dirty="0"/>
              <a:t>声明的变量为全局变量</a:t>
            </a:r>
            <a:endParaRPr lang="en-US" altLang="zh-CN" dirty="0"/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声明的变量只在</a:t>
            </a:r>
            <a:r>
              <a:rPr lang="en-US" altLang="zh-CN" dirty="0"/>
              <a:t>let</a:t>
            </a:r>
            <a:r>
              <a:rPr lang="zh-CN" altLang="en-US" dirty="0"/>
              <a:t>命令所在的代码块内有效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305130"/>
            <a:ext cx="4633110" cy="18670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3212975"/>
            <a:ext cx="4104737" cy="29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7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12117</TotalTime>
  <Words>3849</Words>
  <Application>Microsoft Macintosh PowerPoint</Application>
  <PresentationFormat>宽屏</PresentationFormat>
  <Paragraphs>305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3" baseType="lpstr">
      <vt:lpstr>Times New Roman</vt:lpstr>
      <vt:lpstr>华文行楷</vt:lpstr>
      <vt:lpstr>楷体_GB2312</vt:lpstr>
      <vt:lpstr>宋体</vt:lpstr>
      <vt:lpstr>微软雅黑</vt:lpstr>
      <vt:lpstr>Arial</vt:lpstr>
      <vt:lpstr>574TGp_natural_light</vt:lpstr>
      <vt:lpstr>ECMAScript 6</vt:lpstr>
      <vt:lpstr>目录</vt:lpstr>
      <vt:lpstr>ECMAScript 6概述</vt:lpstr>
      <vt:lpstr>ECMAScript 6</vt:lpstr>
      <vt:lpstr>支持ES6的浏览器</vt:lpstr>
      <vt:lpstr>ES6转码器</vt:lpstr>
      <vt:lpstr>参考资料</vt:lpstr>
      <vt:lpstr>let和const命令</vt:lpstr>
      <vt:lpstr>let命令</vt:lpstr>
      <vt:lpstr>let命令</vt:lpstr>
      <vt:lpstr>let命令</vt:lpstr>
      <vt:lpstr>let命令</vt:lpstr>
      <vt:lpstr>块级作用域</vt:lpstr>
      <vt:lpstr>const命令</vt:lpstr>
      <vt:lpstr>顶层对象的属性</vt:lpstr>
      <vt:lpstr>变量的解构赋值</vt:lpstr>
      <vt:lpstr>数组的解构赋值</vt:lpstr>
      <vt:lpstr>数组的解构赋值</vt:lpstr>
      <vt:lpstr>数组的解构赋值</vt:lpstr>
      <vt:lpstr>对象的解构赋值</vt:lpstr>
      <vt:lpstr>对象的解构赋值</vt:lpstr>
      <vt:lpstr>字符串的解构赋值</vt:lpstr>
      <vt:lpstr>数值和布尔值的解构赋值</vt:lpstr>
      <vt:lpstr>函数参数的解构赋值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解构赋值应用场景</vt:lpstr>
      <vt:lpstr>字符串的扩展</vt:lpstr>
      <vt:lpstr>字符的 Unicode 表示法</vt:lpstr>
      <vt:lpstr>codePointAt()</vt:lpstr>
      <vt:lpstr>codePointAt()</vt:lpstr>
      <vt:lpstr>String.fromCodePoint()</vt:lpstr>
      <vt:lpstr>字符串的遍历器接口</vt:lpstr>
      <vt:lpstr>includes(), startsWith(), endsWith()</vt:lpstr>
      <vt:lpstr>repeat()</vt:lpstr>
      <vt:lpstr>模板字符串</vt:lpstr>
      <vt:lpstr>模板字符串</vt:lpstr>
      <vt:lpstr>模板字符串</vt:lpstr>
      <vt:lpstr>标签模板</vt:lpstr>
      <vt:lpstr>标签模板</vt:lpstr>
      <vt:lpstr>String.raw()</vt:lpstr>
      <vt:lpstr>正则表达式扩展</vt:lpstr>
      <vt:lpstr>RegExp构造函数</vt:lpstr>
      <vt:lpstr>字符串的正则方法</vt:lpstr>
      <vt:lpstr>PowerPoint 演示文稿</vt:lpstr>
      <vt:lpstr>数值的扩展</vt:lpstr>
      <vt:lpstr>二进制和八进制表示法</vt:lpstr>
      <vt:lpstr>Number.isFinite(), Number.isNaN()</vt:lpstr>
      <vt:lpstr>Number.parseInt(), Number.parseFloat()</vt:lpstr>
      <vt:lpstr>Number.isInteger()</vt:lpstr>
      <vt:lpstr>Number.EPSILON</vt:lpstr>
      <vt:lpstr>安全整数和Number.isSafeInteger()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Math对象的扩展</vt:lpstr>
      <vt:lpstr>指数运算符</vt:lpstr>
      <vt:lpstr>数组的扩展</vt:lpstr>
      <vt:lpstr>Array.from()</vt:lpstr>
      <vt:lpstr>Array.of()</vt:lpstr>
      <vt:lpstr>copyWithin()方法</vt:lpstr>
      <vt:lpstr>copyWithin()方法</vt:lpstr>
      <vt:lpstr>数组实例的find()和findIndex()</vt:lpstr>
      <vt:lpstr>数组实例的find()和findIndex()</vt:lpstr>
      <vt:lpstr>数组实例的fill()</vt:lpstr>
      <vt:lpstr>数组实例的entries()，keys()和values()</vt:lpstr>
      <vt:lpstr>数组实例的entries()，keys()和values()</vt:lpstr>
      <vt:lpstr>数组实例的includes()</vt:lpstr>
      <vt:lpstr>数组的空位</vt:lpstr>
      <vt:lpstr>数组的空位</vt:lpstr>
      <vt:lpstr>函数的扩展</vt:lpstr>
      <vt:lpstr>函数参数的默认值</vt:lpstr>
      <vt:lpstr>函数参数的默认值</vt:lpstr>
      <vt:lpstr>函数参数的默认值</vt:lpstr>
      <vt:lpstr>函数参数的默认值</vt:lpstr>
      <vt:lpstr>函数参数的默认值</vt:lpstr>
      <vt:lpstr>rest参数</vt:lpstr>
    </vt:vector>
  </TitlesOfParts>
  <Company>Dalian Hi-Think Computer Technology Corp.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Hailong.Li</cp:lastModifiedBy>
  <cp:revision>591</cp:revision>
  <cp:lastPrinted>2017-06-05T07:35:46Z</cp:lastPrinted>
  <dcterms:created xsi:type="dcterms:W3CDTF">2010-11-25T02:21:54Z</dcterms:created>
  <dcterms:modified xsi:type="dcterms:W3CDTF">2017-06-07T08:31:03Z</dcterms:modified>
</cp:coreProperties>
</file>